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9" r:id="rId2"/>
    <p:sldId id="400" r:id="rId3"/>
    <p:sldId id="403" r:id="rId4"/>
    <p:sldId id="404" r:id="rId5"/>
    <p:sldId id="405" r:id="rId6"/>
    <p:sldId id="406" r:id="rId7"/>
    <p:sldId id="407" r:id="rId8"/>
    <p:sldId id="408" r:id="rId9"/>
    <p:sldId id="409" r:id="rId10"/>
    <p:sldId id="395" r:id="rId11"/>
    <p:sldId id="396" r:id="rId12"/>
    <p:sldId id="397" r:id="rId13"/>
    <p:sldId id="398"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CC"/>
    <a:srgbClr val="FF0000"/>
    <a:srgbClr val="DF41D7"/>
    <a:srgbClr val="4C0F51"/>
    <a:srgbClr val="FC9AE7"/>
    <a:srgbClr val="CDFDD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94614" autoAdjust="0"/>
  </p:normalViewPr>
  <p:slideViewPr>
    <p:cSldViewPr>
      <p:cViewPr>
        <p:scale>
          <a:sx n="60" d="100"/>
          <a:sy n="60" d="100"/>
        </p:scale>
        <p:origin x="-2088"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806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601F1D42-F55C-4BB9-8A34-D5496EB4854A}" type="datetime8">
              <a:rPr lang="fr-FR"/>
              <a:pPr>
                <a:defRPr/>
              </a:pPr>
              <a:t>10/03/2020 16:39</a:t>
            </a:fld>
            <a:endParaRPr lang="en-US"/>
          </a:p>
        </p:txBody>
      </p:sp>
      <p:sp>
        <p:nvSpPr>
          <p:cNvPr id="8806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806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F03A416-CAD7-4D6A-A5BD-41F0EB2787F0}" type="slidenum">
              <a:rPr lang="en-US"/>
              <a:pPr>
                <a:defRPr/>
              </a:pPr>
              <a:t>‹#›</a:t>
            </a:fld>
            <a:endParaRPr lang="en-US"/>
          </a:p>
        </p:txBody>
      </p:sp>
    </p:spTree>
    <p:extLst>
      <p:ext uri="{BB962C8B-B14F-4D97-AF65-F5344CB8AC3E}">
        <p14:creationId xmlns:p14="http://schemas.microsoft.com/office/powerpoint/2010/main" val="2726678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60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D4DCECF4-D67A-40F8-A5F8-8DF5B3838B41}" type="datetime8">
              <a:rPr lang="fr-FR"/>
              <a:pPr>
                <a:defRPr/>
              </a:pPr>
              <a:t>10/03/2020 16:39</a:t>
            </a:fld>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A2BEFF5-7649-44BA-9A00-C6FE816832B7}" type="slidenum">
              <a:rPr lang="en-US"/>
              <a:pPr>
                <a:defRPr/>
              </a:pPr>
              <a:t>‹#›</a:t>
            </a:fld>
            <a:endParaRPr lang="en-US"/>
          </a:p>
        </p:txBody>
      </p:sp>
    </p:spTree>
    <p:extLst>
      <p:ext uri="{BB962C8B-B14F-4D97-AF65-F5344CB8AC3E}">
        <p14:creationId xmlns:p14="http://schemas.microsoft.com/office/powerpoint/2010/main" val="268670200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C845AED-CB13-41C6-BC52-767F14D85776}" type="datetime8">
              <a:rPr lang="fr-FR"/>
              <a:pPr>
                <a:defRPr/>
              </a:pPr>
              <a:t>10/03/2020 16:39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AE3AD9-4D18-4AA2-ABAB-F1E15315788C}" type="slidenum">
              <a:rPr lang="en-US"/>
              <a:pPr>
                <a:defRPr/>
              </a:pPr>
              <a:t>‹#›</a:t>
            </a:fld>
            <a:endParaRPr lang="en-US"/>
          </a:p>
        </p:txBody>
      </p:sp>
    </p:spTree>
    <p:extLst>
      <p:ext uri="{BB962C8B-B14F-4D97-AF65-F5344CB8AC3E}">
        <p14:creationId xmlns:p14="http://schemas.microsoft.com/office/powerpoint/2010/main" val="298689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BC4C393-B8C0-41B7-BCB3-399644AB34A3}" type="datetime8">
              <a:rPr lang="fr-FR"/>
              <a:pPr>
                <a:defRPr/>
              </a:pPr>
              <a:t>10/03/2020 16:39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63D1AB-2D2A-43F1-8CFF-A216549BBC5A}" type="slidenum">
              <a:rPr lang="en-US"/>
              <a:pPr>
                <a:defRPr/>
              </a:pPr>
              <a:t>‹#›</a:t>
            </a:fld>
            <a:endParaRPr lang="en-US"/>
          </a:p>
        </p:txBody>
      </p:sp>
    </p:spTree>
    <p:extLst>
      <p:ext uri="{BB962C8B-B14F-4D97-AF65-F5344CB8AC3E}">
        <p14:creationId xmlns:p14="http://schemas.microsoft.com/office/powerpoint/2010/main" val="110121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0F39444-B723-494F-B078-2952C1A205ED}" type="datetime8">
              <a:rPr lang="fr-FR"/>
              <a:pPr>
                <a:defRPr/>
              </a:pPr>
              <a:t>10/03/2020 16:39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CE3C7A-EA5F-4F78-9D0F-9755374CE4FB}" type="slidenum">
              <a:rPr lang="en-US"/>
              <a:pPr>
                <a:defRPr/>
              </a:pPr>
              <a:t>‹#›</a:t>
            </a:fld>
            <a:endParaRPr lang="en-US"/>
          </a:p>
        </p:txBody>
      </p:sp>
    </p:spTree>
    <p:extLst>
      <p:ext uri="{BB962C8B-B14F-4D97-AF65-F5344CB8AC3E}">
        <p14:creationId xmlns:p14="http://schemas.microsoft.com/office/powerpoint/2010/main" val="120618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A698841C-3D5D-4E8A-9A1A-B9702DE2637A}" type="datetime8">
              <a:rPr lang="fr-FR"/>
              <a:pPr>
                <a:defRPr/>
              </a:pPr>
              <a:t>10/03/2020 16:39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717585-9CA5-45D9-B72A-19F7C9D8E95F}" type="slidenum">
              <a:rPr lang="en-US"/>
              <a:pPr>
                <a:defRPr/>
              </a:pPr>
              <a:t>‹#›</a:t>
            </a:fld>
            <a:endParaRPr lang="en-US"/>
          </a:p>
        </p:txBody>
      </p:sp>
    </p:spTree>
    <p:extLst>
      <p:ext uri="{BB962C8B-B14F-4D97-AF65-F5344CB8AC3E}">
        <p14:creationId xmlns:p14="http://schemas.microsoft.com/office/powerpoint/2010/main" val="4143189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6A0E369-34F0-40EB-BA4C-ABFC3FA5D02E}" type="datetime8">
              <a:rPr lang="fr-FR"/>
              <a:pPr>
                <a:defRPr/>
              </a:pPr>
              <a:t>10/03/2020 16:39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ED5ECD-9486-4827-A39E-37971140FB96}" type="slidenum">
              <a:rPr lang="en-US"/>
              <a:pPr>
                <a:defRPr/>
              </a:pPr>
              <a:t>‹#›</a:t>
            </a:fld>
            <a:endParaRPr lang="en-US"/>
          </a:p>
        </p:txBody>
      </p:sp>
    </p:spTree>
    <p:extLst>
      <p:ext uri="{BB962C8B-B14F-4D97-AF65-F5344CB8AC3E}">
        <p14:creationId xmlns:p14="http://schemas.microsoft.com/office/powerpoint/2010/main" val="37015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CAA042B-469C-477F-AE06-CEEDA85250A1}" type="datetime8">
              <a:rPr lang="fr-FR"/>
              <a:pPr>
                <a:defRPr/>
              </a:pPr>
              <a:t>10/03/2020 16:39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B62E0C-98D9-4D00-8656-7E0E2DB950EF}" type="slidenum">
              <a:rPr lang="en-US"/>
              <a:pPr>
                <a:defRPr/>
              </a:pPr>
              <a:t>‹#›</a:t>
            </a:fld>
            <a:endParaRPr lang="en-US"/>
          </a:p>
        </p:txBody>
      </p:sp>
    </p:spTree>
    <p:extLst>
      <p:ext uri="{BB962C8B-B14F-4D97-AF65-F5344CB8AC3E}">
        <p14:creationId xmlns:p14="http://schemas.microsoft.com/office/powerpoint/2010/main" val="63134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9859A4CF-15AE-401A-8A30-4BA252AFCD7A}" type="datetime8">
              <a:rPr lang="fr-FR"/>
              <a:pPr>
                <a:defRPr/>
              </a:pPr>
              <a:t>10/03/2020 16:39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3308A1-C6AD-4810-A7CD-F1C0A74B1816}" type="slidenum">
              <a:rPr lang="en-US"/>
              <a:pPr>
                <a:defRPr/>
              </a:pPr>
              <a:t>‹#›</a:t>
            </a:fld>
            <a:endParaRPr lang="en-US"/>
          </a:p>
        </p:txBody>
      </p:sp>
    </p:spTree>
    <p:extLst>
      <p:ext uri="{BB962C8B-B14F-4D97-AF65-F5344CB8AC3E}">
        <p14:creationId xmlns:p14="http://schemas.microsoft.com/office/powerpoint/2010/main" val="4139943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206D4B92-223B-4B82-95B9-61815AC1B50E}" type="datetime8">
              <a:rPr lang="fr-FR"/>
              <a:pPr>
                <a:defRPr/>
              </a:pPr>
              <a:t>10/03/2020 16:39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56A6E6-C31A-41F1-9475-6CEF480091BE}" type="slidenum">
              <a:rPr lang="en-US"/>
              <a:pPr>
                <a:defRPr/>
              </a:pPr>
              <a:t>‹#›</a:t>
            </a:fld>
            <a:endParaRPr lang="en-US"/>
          </a:p>
        </p:txBody>
      </p:sp>
    </p:spTree>
    <p:extLst>
      <p:ext uri="{BB962C8B-B14F-4D97-AF65-F5344CB8AC3E}">
        <p14:creationId xmlns:p14="http://schemas.microsoft.com/office/powerpoint/2010/main" val="228720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13938781-2122-42D4-BFCC-DF6A5E1F7570}" type="datetime8">
              <a:rPr lang="fr-FR"/>
              <a:pPr>
                <a:defRPr/>
              </a:pPr>
              <a:t>10/03/2020 16:39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DA8492-A60B-4E38-BFC3-89D39BA3BAC2}" type="slidenum">
              <a:rPr lang="en-US"/>
              <a:pPr>
                <a:defRPr/>
              </a:pPr>
              <a:t>‹#›</a:t>
            </a:fld>
            <a:endParaRPr lang="en-US"/>
          </a:p>
        </p:txBody>
      </p:sp>
    </p:spTree>
    <p:extLst>
      <p:ext uri="{BB962C8B-B14F-4D97-AF65-F5344CB8AC3E}">
        <p14:creationId xmlns:p14="http://schemas.microsoft.com/office/powerpoint/2010/main" val="103867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71F4F45-F3F9-4A4B-88E8-18803B83FA61}" type="datetime8">
              <a:rPr lang="fr-FR"/>
              <a:pPr>
                <a:defRPr/>
              </a:pPr>
              <a:t>10/03/2020 16:39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0F426-BB1C-4706-9AA2-15D71F436E1E}" type="slidenum">
              <a:rPr lang="en-US"/>
              <a:pPr>
                <a:defRPr/>
              </a:pPr>
              <a:t>‹#›</a:t>
            </a:fld>
            <a:endParaRPr lang="en-US"/>
          </a:p>
        </p:txBody>
      </p:sp>
    </p:spTree>
    <p:extLst>
      <p:ext uri="{BB962C8B-B14F-4D97-AF65-F5344CB8AC3E}">
        <p14:creationId xmlns:p14="http://schemas.microsoft.com/office/powerpoint/2010/main" val="128245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FB2C10B-91DE-4F0F-A3DC-6C1798A31206}" type="datetime8">
              <a:rPr lang="fr-FR"/>
              <a:pPr>
                <a:defRPr/>
              </a:pPr>
              <a:t>10/03/2020 16:39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AD3FD2-6F50-4B9D-9249-0F0C469851AC}" type="slidenum">
              <a:rPr lang="en-US"/>
              <a:pPr>
                <a:defRPr/>
              </a:pPr>
              <a:t>‹#›</a:t>
            </a:fld>
            <a:endParaRPr lang="en-US"/>
          </a:p>
        </p:txBody>
      </p:sp>
    </p:spTree>
    <p:extLst>
      <p:ext uri="{BB962C8B-B14F-4D97-AF65-F5344CB8AC3E}">
        <p14:creationId xmlns:p14="http://schemas.microsoft.com/office/powerpoint/2010/main" val="270601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7113040-26BF-4608-A6AE-798761FF3BAE}" type="datetime8">
              <a:rPr lang="fr-FR"/>
              <a:pPr>
                <a:defRPr/>
              </a:pPr>
              <a:t>10/03/2020 16:39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131C91-325B-4EF6-953F-3CC210F86FD4}" type="slidenum">
              <a:rPr lang="en-US"/>
              <a:pPr>
                <a:defRPr/>
              </a:pPr>
              <a:t>‹#›</a:t>
            </a:fld>
            <a:endParaRPr lang="en-US"/>
          </a:p>
        </p:txBody>
      </p:sp>
    </p:spTree>
    <p:extLst>
      <p:ext uri="{BB962C8B-B14F-4D97-AF65-F5344CB8AC3E}">
        <p14:creationId xmlns:p14="http://schemas.microsoft.com/office/powerpoint/2010/main" val="481050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fld id="{507A6AC5-0E05-43FE-97F3-0243F7504DEA}" type="datetime8">
              <a:rPr lang="fr-FR"/>
              <a:pPr>
                <a:defRPr/>
              </a:pPr>
              <a:t>10/03/2020 16:39</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01C429BC-8A5D-485A-87BF-4EA47C7583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WordArt 21"/>
          <p:cNvSpPr>
            <a:spLocks noChangeArrowheads="1" noChangeShapeType="1" noTextEdit="1"/>
          </p:cNvSpPr>
          <p:nvPr/>
        </p:nvSpPr>
        <p:spPr bwMode="auto">
          <a:xfrm>
            <a:off x="1143000" y="1681163"/>
            <a:ext cx="2133600" cy="1066800"/>
          </a:xfrm>
          <a:prstGeom prst="rect">
            <a:avLst/>
          </a:prstGeom>
        </p:spPr>
        <p:txBody>
          <a:bodyPr wrap="none" fromWordArt="1">
            <a:prstTxWarp prst="textSlantUp">
              <a:avLst>
                <a:gd name="adj" fmla="val 32056"/>
              </a:avLst>
            </a:prstTxWarp>
          </a:bodyPr>
          <a:lstStyle/>
          <a:p>
            <a:pPr algn="ctr"/>
            <a:r>
              <a:rPr lang="vi-VN"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cs typeface="Tahoma"/>
              </a:rPr>
              <a:t>Chủ đề III</a:t>
            </a:r>
            <a:endPar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cs typeface="Tahoma"/>
            </a:endParaRPr>
          </a:p>
        </p:txBody>
      </p:sp>
      <p:sp>
        <p:nvSpPr>
          <p:cNvPr id="3075" name="WordArt 26"/>
          <p:cNvSpPr>
            <a:spLocks noChangeArrowheads="1" noChangeShapeType="1" noTextEdit="1"/>
          </p:cNvSpPr>
          <p:nvPr/>
        </p:nvSpPr>
        <p:spPr bwMode="auto">
          <a:xfrm>
            <a:off x="3575050" y="1862138"/>
            <a:ext cx="4343400"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FF0000">
                    <a:alpha val="50195"/>
                  </a:srgbClr>
                </a:solidFill>
                <a:effectLst>
                  <a:outerShdw dist="45791" dir="2021404" algn="ctr" rotWithShape="0">
                    <a:srgbClr val="9999FF"/>
                  </a:outerShdw>
                </a:effectLst>
                <a:latin typeface="Arial"/>
                <a:cs typeface="Arial"/>
              </a:rPr>
              <a:t>SOẠN THẢO VĂN BẢN</a:t>
            </a:r>
          </a:p>
        </p:txBody>
      </p:sp>
      <p:pic>
        <p:nvPicPr>
          <p:cNvPr id="3076" name="Picture 10" descr="ba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6513"/>
            <a:ext cx="3725863"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3843017" y="2738735"/>
            <a:ext cx="1838965" cy="923330"/>
          </a:xfrm>
          <a:prstGeom prst="rect">
            <a:avLst/>
          </a:prstGeom>
          <a:noFill/>
        </p:spPr>
        <p:txBody>
          <a:bodyPr wrap="none">
            <a:spAutoFit/>
          </a:bodyPr>
          <a:lstStyle/>
          <a:p>
            <a:pPr algn="ctr">
              <a:defRPr/>
            </a:pPr>
            <a:r>
              <a:rPr lang="en-US" sz="5400" b="1" dirty="0" err="1">
                <a:ln w="12700">
                  <a:solidFill>
                    <a:schemeClr val="tx2">
                      <a:satMod val="155000"/>
                    </a:schemeClr>
                  </a:solidFill>
                  <a:prstDash val="solid"/>
                </a:ln>
                <a:solidFill>
                  <a:srgbClr val="DF41D7"/>
                </a:solidFill>
                <a:effectLst>
                  <a:outerShdw blurRad="41275" dist="20320" dir="1800000" algn="tl" rotWithShape="0">
                    <a:srgbClr val="000000">
                      <a:alpha val="40000"/>
                    </a:srgbClr>
                  </a:outerShdw>
                </a:effectLst>
              </a:rPr>
              <a:t>Bài</a:t>
            </a:r>
            <a:r>
              <a:rPr lang="en-US" sz="5400" b="1" dirty="0">
                <a:ln w="12700">
                  <a:solidFill>
                    <a:schemeClr val="tx2">
                      <a:satMod val="155000"/>
                    </a:schemeClr>
                  </a:solidFill>
                  <a:prstDash val="solid"/>
                </a:ln>
                <a:solidFill>
                  <a:srgbClr val="DF41D7"/>
                </a:solidFill>
                <a:effectLst>
                  <a:outerShdw blurRad="41275" dist="20320" dir="1800000" algn="tl" rotWithShape="0">
                    <a:srgbClr val="000000">
                      <a:alpha val="40000"/>
                    </a:srgbClr>
                  </a:outerShdw>
                </a:effectLst>
              </a:rPr>
              <a:t> 6</a:t>
            </a:r>
          </a:p>
        </p:txBody>
      </p:sp>
      <p:sp>
        <p:nvSpPr>
          <p:cNvPr id="13" name="Rectangle 12"/>
          <p:cNvSpPr/>
          <p:nvPr/>
        </p:nvSpPr>
        <p:spPr>
          <a:xfrm>
            <a:off x="1981200" y="3764850"/>
            <a:ext cx="6620377" cy="646331"/>
          </a:xfrm>
          <a:prstGeom prst="rect">
            <a:avLst/>
          </a:prstGeom>
          <a:noFill/>
        </p:spPr>
        <p:txBody>
          <a:bodyPr>
            <a:spAutoFit/>
          </a:bodyPr>
          <a:lstStyle/>
          <a:p>
            <a:pPr algn="ctr">
              <a:defRPr/>
            </a:pPr>
            <a:r>
              <a:rPr lang="en-US" sz="3600" b="1" spc="100" dirty="0" err="1">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LUYỆN</a:t>
            </a:r>
            <a:r>
              <a:rPr lang="en-US" sz="3600" b="1" spc="100" dirty="0">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 </a:t>
            </a:r>
            <a:r>
              <a:rPr lang="en-US" sz="3600" b="1" spc="100" dirty="0" err="1">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TẬP</a:t>
            </a:r>
            <a:r>
              <a:rPr lang="en-US" sz="3600" b="1" spc="100" dirty="0">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 </a:t>
            </a:r>
            <a:r>
              <a:rPr lang="en-US" sz="3600" b="1" spc="100" dirty="0" err="1">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TỔNG</a:t>
            </a:r>
            <a:r>
              <a:rPr lang="en-US" sz="3600" b="1" spc="100" dirty="0">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 </a:t>
            </a:r>
            <a:r>
              <a:rPr lang="en-US" sz="3600" b="1" spc="100" dirty="0" err="1">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HỢP</a:t>
            </a:r>
            <a:r>
              <a:rPr lang="en-US" sz="3600" b="1" spc="100" dirty="0">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 (</a:t>
            </a:r>
            <a:r>
              <a:rPr lang="en-US" sz="3600" b="1" spc="100" dirty="0" err="1">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T2</a:t>
            </a:r>
            <a:r>
              <a:rPr lang="en-US" sz="3600" b="1" spc="100" dirty="0">
                <a:ln w="18000">
                  <a:solidFill>
                    <a:schemeClr val="accent1">
                      <a:satMod val="200000"/>
                      <a:tint val="72000"/>
                    </a:schemeClr>
                  </a:solidFill>
                  <a:prstDash val="solid"/>
                </a:ln>
                <a:solidFill>
                  <a:srgbClr val="DF41D7"/>
                </a:solidFill>
                <a:effectLst>
                  <a:outerShdw blurRad="25000" dist="20000" dir="16020000" algn="tl">
                    <a:schemeClr val="accent1">
                      <a:satMod val="200000"/>
                      <a:shade val="1000"/>
                      <a:alpha val="60000"/>
                    </a:schemeClr>
                  </a:outerShdw>
                </a:effectLst>
              </a:rPr>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Box 15"/>
          <p:cNvSpPr txBox="1">
            <a:spLocks noChangeArrowheads="1"/>
          </p:cNvSpPr>
          <p:nvPr/>
        </p:nvSpPr>
        <p:spPr bwMode="auto">
          <a:xfrm>
            <a:off x="1535113" y="1147763"/>
            <a:ext cx="6400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0000"/>
                </a:solidFill>
                <a:latin typeface="UTM Americana EB" pitchFamily="18" charset="0"/>
                <a:cs typeface="Times New Roman" pitchFamily="18" charset="0"/>
              </a:rPr>
              <a:t>Bài 6: Luyện tập tổng hợp (t2)</a:t>
            </a:r>
          </a:p>
        </p:txBody>
      </p:sp>
      <p:sp>
        <p:nvSpPr>
          <p:cNvPr id="18" name="Rectangle 2"/>
          <p:cNvSpPr txBox="1">
            <a:spLocks noChangeArrowheads="1"/>
          </p:cNvSpPr>
          <p:nvPr/>
        </p:nvSpPr>
        <p:spPr bwMode="auto">
          <a:xfrm>
            <a:off x="457200" y="1671638"/>
            <a:ext cx="4114800" cy="544512"/>
          </a:xfrm>
          <a:prstGeom prst="rect">
            <a:avLst/>
          </a:prstGeom>
          <a:noFill/>
          <a:ln w="9525">
            <a:noFill/>
            <a:miter lim="800000"/>
            <a:headEnd/>
            <a:tailEnd/>
          </a:ln>
        </p:spPr>
        <p:txBody>
          <a:bodyPr anchor="ctr"/>
          <a:lstStyle/>
          <a:p>
            <a:pPr>
              <a:defRPr/>
            </a:pPr>
            <a:r>
              <a:rPr lang="en-US" sz="2000" b="1" kern="0" dirty="0">
                <a:solidFill>
                  <a:srgbClr val="FF33CC"/>
                </a:solidFill>
                <a:latin typeface="Verdana" pitchFamily="34" charset="0"/>
                <a:ea typeface="+mj-ea"/>
                <a:cs typeface="+mj-cs"/>
              </a:rPr>
              <a:t>A. </a:t>
            </a:r>
            <a:r>
              <a:rPr lang="en-US" sz="2000" b="1" kern="0" dirty="0" err="1">
                <a:solidFill>
                  <a:srgbClr val="FF33CC"/>
                </a:solidFill>
                <a:latin typeface="Verdana" pitchFamily="34" charset="0"/>
                <a:ea typeface="+mj-ea"/>
                <a:cs typeface="+mj-cs"/>
              </a:rPr>
              <a:t>HOẠT</a:t>
            </a:r>
            <a:r>
              <a:rPr lang="en-US" sz="2000" b="1" kern="0" dirty="0">
                <a:solidFill>
                  <a:srgbClr val="FF33CC"/>
                </a:solidFill>
                <a:latin typeface="Verdana" pitchFamily="34" charset="0"/>
                <a:ea typeface="+mj-ea"/>
                <a:cs typeface="+mj-cs"/>
              </a:rPr>
              <a:t> </a:t>
            </a:r>
            <a:r>
              <a:rPr lang="en-US" sz="2000" b="1" kern="0" dirty="0" err="1">
                <a:solidFill>
                  <a:srgbClr val="FF33CC"/>
                </a:solidFill>
                <a:latin typeface="Verdana" pitchFamily="34" charset="0"/>
                <a:ea typeface="+mj-ea"/>
                <a:cs typeface="+mj-cs"/>
              </a:rPr>
              <a:t>ĐỘNG</a:t>
            </a:r>
            <a:r>
              <a:rPr lang="en-US" sz="2000" b="1" kern="0" dirty="0">
                <a:solidFill>
                  <a:srgbClr val="FF33CC"/>
                </a:solidFill>
                <a:latin typeface="Verdana" pitchFamily="34" charset="0"/>
                <a:ea typeface="+mj-ea"/>
                <a:cs typeface="+mj-cs"/>
              </a:rPr>
              <a:t> </a:t>
            </a:r>
            <a:r>
              <a:rPr lang="en-US" sz="2000" b="1" kern="0" dirty="0" err="1">
                <a:solidFill>
                  <a:srgbClr val="FF33CC"/>
                </a:solidFill>
                <a:latin typeface="Verdana" pitchFamily="34" charset="0"/>
                <a:ea typeface="+mj-ea"/>
                <a:cs typeface="+mj-cs"/>
              </a:rPr>
              <a:t>THỰC</a:t>
            </a:r>
            <a:r>
              <a:rPr lang="en-US" sz="2000" b="1" kern="0" dirty="0">
                <a:solidFill>
                  <a:srgbClr val="FF33CC"/>
                </a:solidFill>
                <a:latin typeface="Verdana" pitchFamily="34" charset="0"/>
                <a:ea typeface="+mj-ea"/>
                <a:cs typeface="+mj-cs"/>
              </a:rPr>
              <a:t> </a:t>
            </a:r>
            <a:r>
              <a:rPr lang="en-US" sz="2000" b="1" kern="0" dirty="0" err="1">
                <a:solidFill>
                  <a:srgbClr val="FF33CC"/>
                </a:solidFill>
                <a:latin typeface="Verdana" pitchFamily="34" charset="0"/>
                <a:ea typeface="+mj-ea"/>
                <a:cs typeface="+mj-cs"/>
              </a:rPr>
              <a:t>HÀNH</a:t>
            </a:r>
            <a:endParaRPr lang="en-US" sz="2000" b="1" kern="0" dirty="0">
              <a:solidFill>
                <a:srgbClr val="FF33CC"/>
              </a:solidFill>
              <a:latin typeface="Verdana" pitchFamily="34" charset="0"/>
              <a:ea typeface="+mj-ea"/>
              <a:cs typeface="+mj-cs"/>
            </a:endParaRPr>
          </a:p>
        </p:txBody>
      </p:sp>
      <p:sp>
        <p:nvSpPr>
          <p:cNvPr id="21" name="Rectangle 20"/>
          <p:cNvSpPr>
            <a:spLocks noChangeArrowheads="1"/>
          </p:cNvSpPr>
          <p:nvPr/>
        </p:nvSpPr>
        <p:spPr bwMode="auto">
          <a:xfrm>
            <a:off x="647700" y="3727450"/>
            <a:ext cx="78486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000" b="1">
                <a:latin typeface="Times New Roman" pitchFamily="18" charset="0"/>
                <a:cs typeface="Times New Roman" pitchFamily="18" charset="0"/>
              </a:rPr>
              <a:t> - Hổ (Còn gọi là cọp) là một loài động vật có vú  thuộc họ Mèo. Chúng là động vật to lớn nhất trong họ Mèo, và là động vật lớn thứ ba trong các loài thú ăn thịt (sau gấu trắng và gấu nâu).</a:t>
            </a:r>
          </a:p>
          <a:p>
            <a:pPr algn="just"/>
            <a:r>
              <a:rPr lang="en-US" sz="2000" b="1">
                <a:latin typeface="Times New Roman" pitchFamily="18" charset="0"/>
                <a:cs typeface="Times New Roman" pitchFamily="18" charset="0"/>
              </a:rPr>
              <a:t>- Voi thuộc họ động vật da dày, và là họ duy nhất  còn tồn tại  thuộc về bộ Có vòi (hay bộ Mũi dài)</a:t>
            </a:r>
          </a:p>
          <a:p>
            <a:pPr algn="just"/>
            <a:r>
              <a:rPr lang="en-US" sz="2000" b="1">
                <a:latin typeface="Times New Roman" pitchFamily="18" charset="0"/>
                <a:cs typeface="Times New Roman" pitchFamily="18" charset="0"/>
              </a:rPr>
              <a:t>- Hươu cao cổ là động vật ăn cỏ. Toàn thân hươu cao cổ được bao phủ bởi những đốm không đều nhau trên lớp lông vàng.</a:t>
            </a:r>
          </a:p>
          <a:p>
            <a:pPr algn="just"/>
            <a:r>
              <a:rPr lang="en-US" sz="2000" b="1">
                <a:latin typeface="Times New Roman" pitchFamily="18" charset="0"/>
                <a:cs typeface="Times New Roman" pitchFamily="18" charset="0"/>
              </a:rPr>
              <a:t>- Thỏ là động vật có vú, sinh sống ở nhiều nơi trên thế giới. Chúng thường ăn rau, cỏ, lá cây.</a:t>
            </a:r>
            <a:endParaRPr lang="en-US" sz="2000" b="1"/>
          </a:p>
        </p:txBody>
      </p:sp>
      <p:sp>
        <p:nvSpPr>
          <p:cNvPr id="23" name="Rectangle 22"/>
          <p:cNvSpPr>
            <a:spLocks noChangeArrowheads="1"/>
          </p:cNvSpPr>
          <p:nvPr/>
        </p:nvSpPr>
        <p:spPr bwMode="auto">
          <a:xfrm>
            <a:off x="857250" y="5159375"/>
            <a:ext cx="804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b="1">
                <a:latin typeface="Times New Roman" pitchFamily="18" charset="0"/>
                <a:cs typeface="Times New Roman" pitchFamily="18" charset="0"/>
              </a:rPr>
              <a:t>	</a:t>
            </a:r>
          </a:p>
        </p:txBody>
      </p:sp>
      <p:sp>
        <p:nvSpPr>
          <p:cNvPr id="12295" name="TextBox 1"/>
          <p:cNvSpPr txBox="1">
            <a:spLocks noChangeArrowheads="1"/>
          </p:cNvSpPr>
          <p:nvPr/>
        </p:nvSpPr>
        <p:spPr bwMode="auto">
          <a:xfrm>
            <a:off x="152400" y="2239963"/>
            <a:ext cx="8750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000"/>
              <a:t>3. Trao đổi với bạn rồi soạn văn bản theo mẫu. Tìm hình ảnh phù hợp để chèn vào văn  bản. Đặt tên văn bản là </a:t>
            </a:r>
            <a:r>
              <a:rPr lang="en-US" sz="2000">
                <a:solidFill>
                  <a:srgbClr val="FF33CC"/>
                </a:solidFill>
              </a:rPr>
              <a:t>Tìm hiểu một số loài động vật</a:t>
            </a:r>
            <a:r>
              <a:rPr lang="en-US" sz="2000">
                <a:solidFill>
                  <a:srgbClr val="FF0000"/>
                </a:solidFill>
              </a:rPr>
              <a:t> </a:t>
            </a:r>
            <a:r>
              <a:rPr lang="en-US" sz="2000" b="1"/>
              <a:t>rồi lưu vào thư mục của em trên máy tính.</a:t>
            </a:r>
          </a:p>
        </p:txBody>
      </p:sp>
      <p:sp>
        <p:nvSpPr>
          <p:cNvPr id="12296" name="TextBox 2"/>
          <p:cNvSpPr txBox="1">
            <a:spLocks noChangeArrowheads="1"/>
          </p:cNvSpPr>
          <p:nvPr/>
        </p:nvSpPr>
        <p:spPr bwMode="auto">
          <a:xfrm>
            <a:off x="152400" y="3271838"/>
            <a:ext cx="8750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a:t>Tìm hiểu một số loài động vật</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6" presetClass="entr" presetSubtype="0" fill="hold"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animEffect transition="in" filter="wipe(down)">
                                      <p:cBhvr>
                                        <p:cTn id="17" dur="580">
                                          <p:stCondLst>
                                            <p:cond delay="0"/>
                                          </p:stCondLst>
                                        </p:cTn>
                                        <p:tgtEl>
                                          <p:spTgt spid="21">
                                            <p:txEl>
                                              <p:pRg st="0" end="0"/>
                                            </p:txEl>
                                          </p:spTgt>
                                        </p:tgtEl>
                                      </p:cBhvr>
                                    </p:animEffect>
                                    <p:anim calcmode="lin" valueType="num">
                                      <p:cBhvr>
                                        <p:cTn id="18" dur="1822" tmFilter="0,0; 0.14,0.36; 0.43,0.73; 0.71,0.91; 1.0,1.0">
                                          <p:stCondLst>
                                            <p:cond delay="0"/>
                                          </p:stCondLst>
                                        </p:cTn>
                                        <p:tgtEl>
                                          <p:spTgt spid="21">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1">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1">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1">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1">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21">
                                            <p:txEl>
                                              <p:pRg st="0" end="0"/>
                                            </p:txEl>
                                          </p:spTgt>
                                        </p:tgtEl>
                                      </p:cBhvr>
                                      <p:to x="100000" y="60000"/>
                                    </p:animScale>
                                    <p:animScale>
                                      <p:cBhvr>
                                        <p:cTn id="24" dur="166" decel="50000">
                                          <p:stCondLst>
                                            <p:cond delay="676"/>
                                          </p:stCondLst>
                                        </p:cTn>
                                        <p:tgtEl>
                                          <p:spTgt spid="21">
                                            <p:txEl>
                                              <p:pRg st="0" end="0"/>
                                            </p:txEl>
                                          </p:spTgt>
                                        </p:tgtEl>
                                      </p:cBhvr>
                                      <p:to x="100000" y="100000"/>
                                    </p:animScale>
                                    <p:animScale>
                                      <p:cBhvr>
                                        <p:cTn id="25" dur="26">
                                          <p:stCondLst>
                                            <p:cond delay="1312"/>
                                          </p:stCondLst>
                                        </p:cTn>
                                        <p:tgtEl>
                                          <p:spTgt spid="21">
                                            <p:txEl>
                                              <p:pRg st="0" end="0"/>
                                            </p:txEl>
                                          </p:spTgt>
                                        </p:tgtEl>
                                      </p:cBhvr>
                                      <p:to x="100000" y="80000"/>
                                    </p:animScale>
                                    <p:animScale>
                                      <p:cBhvr>
                                        <p:cTn id="26" dur="166" decel="50000">
                                          <p:stCondLst>
                                            <p:cond delay="1338"/>
                                          </p:stCondLst>
                                        </p:cTn>
                                        <p:tgtEl>
                                          <p:spTgt spid="21">
                                            <p:txEl>
                                              <p:pRg st="0" end="0"/>
                                            </p:txEl>
                                          </p:spTgt>
                                        </p:tgtEl>
                                      </p:cBhvr>
                                      <p:to x="100000" y="100000"/>
                                    </p:animScale>
                                    <p:animScale>
                                      <p:cBhvr>
                                        <p:cTn id="27" dur="26">
                                          <p:stCondLst>
                                            <p:cond delay="1642"/>
                                          </p:stCondLst>
                                        </p:cTn>
                                        <p:tgtEl>
                                          <p:spTgt spid="21">
                                            <p:txEl>
                                              <p:pRg st="0" end="0"/>
                                            </p:txEl>
                                          </p:spTgt>
                                        </p:tgtEl>
                                      </p:cBhvr>
                                      <p:to x="100000" y="90000"/>
                                    </p:animScale>
                                    <p:animScale>
                                      <p:cBhvr>
                                        <p:cTn id="28" dur="166" decel="50000">
                                          <p:stCondLst>
                                            <p:cond delay="1668"/>
                                          </p:stCondLst>
                                        </p:cTn>
                                        <p:tgtEl>
                                          <p:spTgt spid="21">
                                            <p:txEl>
                                              <p:pRg st="0" end="0"/>
                                            </p:txEl>
                                          </p:spTgt>
                                        </p:tgtEl>
                                      </p:cBhvr>
                                      <p:to x="100000" y="100000"/>
                                    </p:animScale>
                                    <p:animScale>
                                      <p:cBhvr>
                                        <p:cTn id="29" dur="26">
                                          <p:stCondLst>
                                            <p:cond delay="1808"/>
                                          </p:stCondLst>
                                        </p:cTn>
                                        <p:tgtEl>
                                          <p:spTgt spid="21">
                                            <p:txEl>
                                              <p:pRg st="0" end="0"/>
                                            </p:txEl>
                                          </p:spTgt>
                                        </p:tgtEl>
                                      </p:cBhvr>
                                      <p:to x="100000" y="95000"/>
                                    </p:animScale>
                                    <p:animScale>
                                      <p:cBhvr>
                                        <p:cTn id="30" dur="166" decel="50000">
                                          <p:stCondLst>
                                            <p:cond delay="1834"/>
                                          </p:stCondLst>
                                        </p:cTn>
                                        <p:tgtEl>
                                          <p:spTgt spid="21">
                                            <p:txEl>
                                              <p:pRg st="0" end="0"/>
                                            </p:txEl>
                                          </p:spTgt>
                                        </p:tgtEl>
                                      </p:cBhvr>
                                      <p:to x="100000" y="100000"/>
                                    </p:animScale>
                                  </p:childTnLst>
                                </p:cTn>
                              </p:par>
                            </p:childTnLst>
                          </p:cTn>
                        </p:par>
                      </p:childTnLst>
                    </p:cTn>
                  </p:par>
                  <p:par>
                    <p:cTn id="31" fill="hold" nodeType="clickPar">
                      <p:stCondLst>
                        <p:cond delay="indefinite"/>
                      </p:stCondLst>
                      <p:childTnLst>
                        <p:par>
                          <p:cTn id="32" fill="hold" nodeType="withGroup">
                            <p:stCondLst>
                              <p:cond delay="0"/>
                            </p:stCondLst>
                            <p:childTnLst>
                              <p:par>
                                <p:cTn id="33" presetID="26" presetClass="entr" presetSubtype="0" fill="hold" nodeType="clickEffect">
                                  <p:stCondLst>
                                    <p:cond delay="0"/>
                                  </p:stCondLst>
                                  <p:childTnLst>
                                    <p:set>
                                      <p:cBhvr>
                                        <p:cTn id="34" dur="1" fill="hold">
                                          <p:stCondLst>
                                            <p:cond delay="0"/>
                                          </p:stCondLst>
                                        </p:cTn>
                                        <p:tgtEl>
                                          <p:spTgt spid="21">
                                            <p:txEl>
                                              <p:pRg st="1" end="1"/>
                                            </p:txEl>
                                          </p:spTgt>
                                        </p:tgtEl>
                                        <p:attrNameLst>
                                          <p:attrName>style.visibility</p:attrName>
                                        </p:attrNameLst>
                                      </p:cBhvr>
                                      <p:to>
                                        <p:strVal val="visible"/>
                                      </p:to>
                                    </p:set>
                                    <p:animEffect transition="in" filter="wipe(down)">
                                      <p:cBhvr>
                                        <p:cTn id="35" dur="580">
                                          <p:stCondLst>
                                            <p:cond delay="0"/>
                                          </p:stCondLst>
                                        </p:cTn>
                                        <p:tgtEl>
                                          <p:spTgt spid="21">
                                            <p:txEl>
                                              <p:pRg st="1" end="1"/>
                                            </p:txEl>
                                          </p:spTgt>
                                        </p:tgtEl>
                                      </p:cBhvr>
                                    </p:animEffect>
                                    <p:anim calcmode="lin" valueType="num">
                                      <p:cBhvr>
                                        <p:cTn id="36" dur="1822" tmFilter="0,0; 0.14,0.36; 0.43,0.73; 0.71,0.91; 1.0,1.0">
                                          <p:stCondLst>
                                            <p:cond delay="0"/>
                                          </p:stCondLst>
                                        </p:cTn>
                                        <p:tgtEl>
                                          <p:spTgt spid="21">
                                            <p:txEl>
                                              <p:pRg st="1" end="1"/>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1">
                                            <p:txEl>
                                              <p:pRg st="1" end="1"/>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1">
                                            <p:txEl>
                                              <p:pRg st="1" end="1"/>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1">
                                            <p:txEl>
                                              <p:pRg st="1" end="1"/>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1">
                                            <p:txEl>
                                              <p:pRg st="1" end="1"/>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21">
                                            <p:txEl>
                                              <p:pRg st="1" end="1"/>
                                            </p:txEl>
                                          </p:spTgt>
                                        </p:tgtEl>
                                      </p:cBhvr>
                                      <p:to x="100000" y="60000"/>
                                    </p:animScale>
                                    <p:animScale>
                                      <p:cBhvr>
                                        <p:cTn id="42" dur="166" decel="50000">
                                          <p:stCondLst>
                                            <p:cond delay="676"/>
                                          </p:stCondLst>
                                        </p:cTn>
                                        <p:tgtEl>
                                          <p:spTgt spid="21">
                                            <p:txEl>
                                              <p:pRg st="1" end="1"/>
                                            </p:txEl>
                                          </p:spTgt>
                                        </p:tgtEl>
                                      </p:cBhvr>
                                      <p:to x="100000" y="100000"/>
                                    </p:animScale>
                                    <p:animScale>
                                      <p:cBhvr>
                                        <p:cTn id="43" dur="26">
                                          <p:stCondLst>
                                            <p:cond delay="1312"/>
                                          </p:stCondLst>
                                        </p:cTn>
                                        <p:tgtEl>
                                          <p:spTgt spid="21">
                                            <p:txEl>
                                              <p:pRg st="1" end="1"/>
                                            </p:txEl>
                                          </p:spTgt>
                                        </p:tgtEl>
                                      </p:cBhvr>
                                      <p:to x="100000" y="80000"/>
                                    </p:animScale>
                                    <p:animScale>
                                      <p:cBhvr>
                                        <p:cTn id="44" dur="166" decel="50000">
                                          <p:stCondLst>
                                            <p:cond delay="1338"/>
                                          </p:stCondLst>
                                        </p:cTn>
                                        <p:tgtEl>
                                          <p:spTgt spid="21">
                                            <p:txEl>
                                              <p:pRg st="1" end="1"/>
                                            </p:txEl>
                                          </p:spTgt>
                                        </p:tgtEl>
                                      </p:cBhvr>
                                      <p:to x="100000" y="100000"/>
                                    </p:animScale>
                                    <p:animScale>
                                      <p:cBhvr>
                                        <p:cTn id="45" dur="26">
                                          <p:stCondLst>
                                            <p:cond delay="1642"/>
                                          </p:stCondLst>
                                        </p:cTn>
                                        <p:tgtEl>
                                          <p:spTgt spid="21">
                                            <p:txEl>
                                              <p:pRg st="1" end="1"/>
                                            </p:txEl>
                                          </p:spTgt>
                                        </p:tgtEl>
                                      </p:cBhvr>
                                      <p:to x="100000" y="90000"/>
                                    </p:animScale>
                                    <p:animScale>
                                      <p:cBhvr>
                                        <p:cTn id="46" dur="166" decel="50000">
                                          <p:stCondLst>
                                            <p:cond delay="1668"/>
                                          </p:stCondLst>
                                        </p:cTn>
                                        <p:tgtEl>
                                          <p:spTgt spid="21">
                                            <p:txEl>
                                              <p:pRg st="1" end="1"/>
                                            </p:txEl>
                                          </p:spTgt>
                                        </p:tgtEl>
                                      </p:cBhvr>
                                      <p:to x="100000" y="100000"/>
                                    </p:animScale>
                                    <p:animScale>
                                      <p:cBhvr>
                                        <p:cTn id="47" dur="26">
                                          <p:stCondLst>
                                            <p:cond delay="1808"/>
                                          </p:stCondLst>
                                        </p:cTn>
                                        <p:tgtEl>
                                          <p:spTgt spid="21">
                                            <p:txEl>
                                              <p:pRg st="1" end="1"/>
                                            </p:txEl>
                                          </p:spTgt>
                                        </p:tgtEl>
                                      </p:cBhvr>
                                      <p:to x="100000" y="95000"/>
                                    </p:animScale>
                                    <p:animScale>
                                      <p:cBhvr>
                                        <p:cTn id="48" dur="166" decel="50000">
                                          <p:stCondLst>
                                            <p:cond delay="1834"/>
                                          </p:stCondLst>
                                        </p:cTn>
                                        <p:tgtEl>
                                          <p:spTgt spid="21">
                                            <p:txEl>
                                              <p:pRg st="1" end="1"/>
                                            </p:txEl>
                                          </p:spTgt>
                                        </p:tgtEl>
                                      </p:cBhvr>
                                      <p:to x="100000" y="100000"/>
                                    </p:animScale>
                                  </p:childTnLst>
                                </p:cTn>
                              </p:par>
                            </p:childTnLst>
                          </p:cTn>
                        </p:par>
                      </p:childTnLst>
                    </p:cTn>
                  </p:par>
                  <p:par>
                    <p:cTn id="49" fill="hold" nodeType="clickPar">
                      <p:stCondLst>
                        <p:cond delay="indefinite"/>
                      </p:stCondLst>
                      <p:childTnLst>
                        <p:par>
                          <p:cTn id="50" fill="hold" nodeType="withGroup">
                            <p:stCondLst>
                              <p:cond delay="0"/>
                            </p:stCondLst>
                            <p:childTnLst>
                              <p:par>
                                <p:cTn id="51" presetID="26" presetClass="entr" presetSubtype="0" fill="hold" nodeType="clickEffect">
                                  <p:stCondLst>
                                    <p:cond delay="0"/>
                                  </p:stCondLst>
                                  <p:childTnLst>
                                    <p:set>
                                      <p:cBhvr>
                                        <p:cTn id="52" dur="1" fill="hold">
                                          <p:stCondLst>
                                            <p:cond delay="0"/>
                                          </p:stCondLst>
                                        </p:cTn>
                                        <p:tgtEl>
                                          <p:spTgt spid="21">
                                            <p:txEl>
                                              <p:pRg st="2" end="2"/>
                                            </p:txEl>
                                          </p:spTgt>
                                        </p:tgtEl>
                                        <p:attrNameLst>
                                          <p:attrName>style.visibility</p:attrName>
                                        </p:attrNameLst>
                                      </p:cBhvr>
                                      <p:to>
                                        <p:strVal val="visible"/>
                                      </p:to>
                                    </p:set>
                                    <p:animEffect transition="in" filter="wipe(down)">
                                      <p:cBhvr>
                                        <p:cTn id="53" dur="580">
                                          <p:stCondLst>
                                            <p:cond delay="0"/>
                                          </p:stCondLst>
                                        </p:cTn>
                                        <p:tgtEl>
                                          <p:spTgt spid="21">
                                            <p:txEl>
                                              <p:pRg st="2" end="2"/>
                                            </p:txEl>
                                          </p:spTgt>
                                        </p:tgtEl>
                                      </p:cBhvr>
                                    </p:animEffect>
                                    <p:anim calcmode="lin" valueType="num">
                                      <p:cBhvr>
                                        <p:cTn id="54" dur="1822" tmFilter="0,0; 0.14,0.36; 0.43,0.73; 0.71,0.91; 1.0,1.0">
                                          <p:stCondLst>
                                            <p:cond delay="0"/>
                                          </p:stCondLst>
                                        </p:cTn>
                                        <p:tgtEl>
                                          <p:spTgt spid="21">
                                            <p:txEl>
                                              <p:pRg st="2" end="2"/>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1">
                                            <p:txEl>
                                              <p:pRg st="2" end="2"/>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1">
                                            <p:txEl>
                                              <p:pRg st="2" end="2"/>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1">
                                            <p:txEl>
                                              <p:pRg st="2" end="2"/>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1">
                                            <p:txEl>
                                              <p:pRg st="2" end="2"/>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21">
                                            <p:txEl>
                                              <p:pRg st="2" end="2"/>
                                            </p:txEl>
                                          </p:spTgt>
                                        </p:tgtEl>
                                      </p:cBhvr>
                                      <p:to x="100000" y="60000"/>
                                    </p:animScale>
                                    <p:animScale>
                                      <p:cBhvr>
                                        <p:cTn id="60" dur="166" decel="50000">
                                          <p:stCondLst>
                                            <p:cond delay="676"/>
                                          </p:stCondLst>
                                        </p:cTn>
                                        <p:tgtEl>
                                          <p:spTgt spid="21">
                                            <p:txEl>
                                              <p:pRg st="2" end="2"/>
                                            </p:txEl>
                                          </p:spTgt>
                                        </p:tgtEl>
                                      </p:cBhvr>
                                      <p:to x="100000" y="100000"/>
                                    </p:animScale>
                                    <p:animScale>
                                      <p:cBhvr>
                                        <p:cTn id="61" dur="26">
                                          <p:stCondLst>
                                            <p:cond delay="1312"/>
                                          </p:stCondLst>
                                        </p:cTn>
                                        <p:tgtEl>
                                          <p:spTgt spid="21">
                                            <p:txEl>
                                              <p:pRg st="2" end="2"/>
                                            </p:txEl>
                                          </p:spTgt>
                                        </p:tgtEl>
                                      </p:cBhvr>
                                      <p:to x="100000" y="80000"/>
                                    </p:animScale>
                                    <p:animScale>
                                      <p:cBhvr>
                                        <p:cTn id="62" dur="166" decel="50000">
                                          <p:stCondLst>
                                            <p:cond delay="1338"/>
                                          </p:stCondLst>
                                        </p:cTn>
                                        <p:tgtEl>
                                          <p:spTgt spid="21">
                                            <p:txEl>
                                              <p:pRg st="2" end="2"/>
                                            </p:txEl>
                                          </p:spTgt>
                                        </p:tgtEl>
                                      </p:cBhvr>
                                      <p:to x="100000" y="100000"/>
                                    </p:animScale>
                                    <p:animScale>
                                      <p:cBhvr>
                                        <p:cTn id="63" dur="26">
                                          <p:stCondLst>
                                            <p:cond delay="1642"/>
                                          </p:stCondLst>
                                        </p:cTn>
                                        <p:tgtEl>
                                          <p:spTgt spid="21">
                                            <p:txEl>
                                              <p:pRg st="2" end="2"/>
                                            </p:txEl>
                                          </p:spTgt>
                                        </p:tgtEl>
                                      </p:cBhvr>
                                      <p:to x="100000" y="90000"/>
                                    </p:animScale>
                                    <p:animScale>
                                      <p:cBhvr>
                                        <p:cTn id="64" dur="166" decel="50000">
                                          <p:stCondLst>
                                            <p:cond delay="1668"/>
                                          </p:stCondLst>
                                        </p:cTn>
                                        <p:tgtEl>
                                          <p:spTgt spid="21">
                                            <p:txEl>
                                              <p:pRg st="2" end="2"/>
                                            </p:txEl>
                                          </p:spTgt>
                                        </p:tgtEl>
                                      </p:cBhvr>
                                      <p:to x="100000" y="100000"/>
                                    </p:animScale>
                                    <p:animScale>
                                      <p:cBhvr>
                                        <p:cTn id="65" dur="26">
                                          <p:stCondLst>
                                            <p:cond delay="1808"/>
                                          </p:stCondLst>
                                        </p:cTn>
                                        <p:tgtEl>
                                          <p:spTgt spid="21">
                                            <p:txEl>
                                              <p:pRg st="2" end="2"/>
                                            </p:txEl>
                                          </p:spTgt>
                                        </p:tgtEl>
                                      </p:cBhvr>
                                      <p:to x="100000" y="95000"/>
                                    </p:animScale>
                                    <p:animScale>
                                      <p:cBhvr>
                                        <p:cTn id="66" dur="166" decel="50000">
                                          <p:stCondLst>
                                            <p:cond delay="1834"/>
                                          </p:stCondLst>
                                        </p:cTn>
                                        <p:tgtEl>
                                          <p:spTgt spid="21">
                                            <p:txEl>
                                              <p:pRg st="2" end="2"/>
                                            </p:txEl>
                                          </p:spTgt>
                                        </p:tgtEl>
                                      </p:cBhvr>
                                      <p:to x="100000" y="100000"/>
                                    </p:animScale>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ntr" presetSubtype="0" fill="hold" nodeType="clickEffect">
                                  <p:stCondLst>
                                    <p:cond delay="0"/>
                                  </p:stCondLst>
                                  <p:childTnLst>
                                    <p:set>
                                      <p:cBhvr>
                                        <p:cTn id="70" dur="1" fill="hold">
                                          <p:stCondLst>
                                            <p:cond delay="0"/>
                                          </p:stCondLst>
                                        </p:cTn>
                                        <p:tgtEl>
                                          <p:spTgt spid="21">
                                            <p:txEl>
                                              <p:pRg st="3" end="3"/>
                                            </p:txEl>
                                          </p:spTgt>
                                        </p:tgtEl>
                                        <p:attrNameLst>
                                          <p:attrName>style.visibility</p:attrName>
                                        </p:attrNameLst>
                                      </p:cBhvr>
                                      <p:to>
                                        <p:strVal val="visible"/>
                                      </p:to>
                                    </p:set>
                                    <p:animEffect transition="in" filter="wipe(down)">
                                      <p:cBhvr>
                                        <p:cTn id="71" dur="580">
                                          <p:stCondLst>
                                            <p:cond delay="0"/>
                                          </p:stCondLst>
                                        </p:cTn>
                                        <p:tgtEl>
                                          <p:spTgt spid="21">
                                            <p:txEl>
                                              <p:pRg st="3" end="3"/>
                                            </p:txEl>
                                          </p:spTgt>
                                        </p:tgtEl>
                                      </p:cBhvr>
                                    </p:animEffect>
                                    <p:anim calcmode="lin" valueType="num">
                                      <p:cBhvr>
                                        <p:cTn id="72" dur="1822" tmFilter="0,0; 0.14,0.36; 0.43,0.73; 0.71,0.91; 1.0,1.0">
                                          <p:stCondLst>
                                            <p:cond delay="0"/>
                                          </p:stCondLst>
                                        </p:cTn>
                                        <p:tgtEl>
                                          <p:spTgt spid="21">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1">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1">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1">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1">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1">
                                            <p:txEl>
                                              <p:pRg st="3" end="3"/>
                                            </p:txEl>
                                          </p:spTgt>
                                        </p:tgtEl>
                                      </p:cBhvr>
                                      <p:to x="100000" y="60000"/>
                                    </p:animScale>
                                    <p:animScale>
                                      <p:cBhvr>
                                        <p:cTn id="78" dur="166" decel="50000">
                                          <p:stCondLst>
                                            <p:cond delay="676"/>
                                          </p:stCondLst>
                                        </p:cTn>
                                        <p:tgtEl>
                                          <p:spTgt spid="21">
                                            <p:txEl>
                                              <p:pRg st="3" end="3"/>
                                            </p:txEl>
                                          </p:spTgt>
                                        </p:tgtEl>
                                      </p:cBhvr>
                                      <p:to x="100000" y="100000"/>
                                    </p:animScale>
                                    <p:animScale>
                                      <p:cBhvr>
                                        <p:cTn id="79" dur="26">
                                          <p:stCondLst>
                                            <p:cond delay="1312"/>
                                          </p:stCondLst>
                                        </p:cTn>
                                        <p:tgtEl>
                                          <p:spTgt spid="21">
                                            <p:txEl>
                                              <p:pRg st="3" end="3"/>
                                            </p:txEl>
                                          </p:spTgt>
                                        </p:tgtEl>
                                      </p:cBhvr>
                                      <p:to x="100000" y="80000"/>
                                    </p:animScale>
                                    <p:animScale>
                                      <p:cBhvr>
                                        <p:cTn id="80" dur="166" decel="50000">
                                          <p:stCondLst>
                                            <p:cond delay="1338"/>
                                          </p:stCondLst>
                                        </p:cTn>
                                        <p:tgtEl>
                                          <p:spTgt spid="21">
                                            <p:txEl>
                                              <p:pRg st="3" end="3"/>
                                            </p:txEl>
                                          </p:spTgt>
                                        </p:tgtEl>
                                      </p:cBhvr>
                                      <p:to x="100000" y="100000"/>
                                    </p:animScale>
                                    <p:animScale>
                                      <p:cBhvr>
                                        <p:cTn id="81" dur="26">
                                          <p:stCondLst>
                                            <p:cond delay="1642"/>
                                          </p:stCondLst>
                                        </p:cTn>
                                        <p:tgtEl>
                                          <p:spTgt spid="21">
                                            <p:txEl>
                                              <p:pRg st="3" end="3"/>
                                            </p:txEl>
                                          </p:spTgt>
                                        </p:tgtEl>
                                      </p:cBhvr>
                                      <p:to x="100000" y="90000"/>
                                    </p:animScale>
                                    <p:animScale>
                                      <p:cBhvr>
                                        <p:cTn id="82" dur="166" decel="50000">
                                          <p:stCondLst>
                                            <p:cond delay="1668"/>
                                          </p:stCondLst>
                                        </p:cTn>
                                        <p:tgtEl>
                                          <p:spTgt spid="21">
                                            <p:txEl>
                                              <p:pRg st="3" end="3"/>
                                            </p:txEl>
                                          </p:spTgt>
                                        </p:tgtEl>
                                      </p:cBhvr>
                                      <p:to x="100000" y="100000"/>
                                    </p:animScale>
                                    <p:animScale>
                                      <p:cBhvr>
                                        <p:cTn id="83" dur="26">
                                          <p:stCondLst>
                                            <p:cond delay="1808"/>
                                          </p:stCondLst>
                                        </p:cTn>
                                        <p:tgtEl>
                                          <p:spTgt spid="21">
                                            <p:txEl>
                                              <p:pRg st="3" end="3"/>
                                            </p:txEl>
                                          </p:spTgt>
                                        </p:tgtEl>
                                      </p:cBhvr>
                                      <p:to x="100000" y="95000"/>
                                    </p:animScale>
                                    <p:animScale>
                                      <p:cBhvr>
                                        <p:cTn id="84" dur="166" decel="50000">
                                          <p:stCondLst>
                                            <p:cond delay="1834"/>
                                          </p:stCondLst>
                                        </p:cTn>
                                        <p:tgtEl>
                                          <p:spTgt spid="21">
                                            <p:txEl>
                                              <p:pRg st="3" end="3"/>
                                            </p:txEl>
                                          </p:spTgt>
                                        </p:tgtEl>
                                      </p:cBhvr>
                                      <p:to x="100000" y="100000"/>
                                    </p:animScale>
                                  </p:childTnLst>
                                </p:cTn>
                              </p:par>
                            </p:childTnLst>
                          </p:cTn>
                        </p:par>
                      </p:childTnLst>
                    </p:cTn>
                  </p:par>
                  <p:par>
                    <p:cTn id="85" fill="hold" nodeType="clickPar">
                      <p:stCondLst>
                        <p:cond delay="indefinite"/>
                      </p:stCondLst>
                      <p:childTnLst>
                        <p:par>
                          <p:cTn id="86" fill="hold" nodeType="withGroup">
                            <p:stCondLst>
                              <p:cond delay="0"/>
                            </p:stCondLst>
                            <p:childTnLst>
                              <p:par>
                                <p:cTn id="87" presetID="26" presetClass="entr" presetSubtype="0" fill="hold" nodeType="clickEffect">
                                  <p:stCondLst>
                                    <p:cond delay="0"/>
                                  </p:stCondLst>
                                  <p:childTnLst>
                                    <p:set>
                                      <p:cBhvr>
                                        <p:cTn id="88" dur="1" fill="hold">
                                          <p:stCondLst>
                                            <p:cond delay="0"/>
                                          </p:stCondLst>
                                        </p:cTn>
                                        <p:tgtEl>
                                          <p:spTgt spid="23">
                                            <p:txEl>
                                              <p:pRg st="0" end="0"/>
                                            </p:txEl>
                                          </p:spTgt>
                                        </p:tgtEl>
                                        <p:attrNameLst>
                                          <p:attrName>style.visibility</p:attrName>
                                        </p:attrNameLst>
                                      </p:cBhvr>
                                      <p:to>
                                        <p:strVal val="visible"/>
                                      </p:to>
                                    </p:set>
                                    <p:animEffect transition="in" filter="wipe(down)">
                                      <p:cBhvr>
                                        <p:cTn id="89" dur="580">
                                          <p:stCondLst>
                                            <p:cond delay="0"/>
                                          </p:stCondLst>
                                        </p:cTn>
                                        <p:tgtEl>
                                          <p:spTgt spid="23">
                                            <p:txEl>
                                              <p:pRg st="0" end="0"/>
                                            </p:txEl>
                                          </p:spTgt>
                                        </p:tgtEl>
                                      </p:cBhvr>
                                    </p:animEffect>
                                    <p:anim calcmode="lin" valueType="num">
                                      <p:cBhvr>
                                        <p:cTn id="90" dur="1822" tmFilter="0,0; 0.14,0.36; 0.43,0.73; 0.71,0.91; 1.0,1.0">
                                          <p:stCondLst>
                                            <p:cond delay="0"/>
                                          </p:stCondLst>
                                        </p:cTn>
                                        <p:tgtEl>
                                          <p:spTgt spid="23">
                                            <p:txEl>
                                              <p:pRg st="0" end="0"/>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23">
                                            <p:txEl>
                                              <p:pRg st="0" end="0"/>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23">
                                            <p:txEl>
                                              <p:pRg st="0" end="0"/>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23">
                                            <p:txEl>
                                              <p:pRg st="0" end="0"/>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23">
                                            <p:txEl>
                                              <p:pRg st="0" end="0"/>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23">
                                            <p:txEl>
                                              <p:pRg st="0" end="0"/>
                                            </p:txEl>
                                          </p:spTgt>
                                        </p:tgtEl>
                                      </p:cBhvr>
                                      <p:to x="100000" y="60000"/>
                                    </p:animScale>
                                    <p:animScale>
                                      <p:cBhvr>
                                        <p:cTn id="96" dur="166" decel="50000">
                                          <p:stCondLst>
                                            <p:cond delay="676"/>
                                          </p:stCondLst>
                                        </p:cTn>
                                        <p:tgtEl>
                                          <p:spTgt spid="23">
                                            <p:txEl>
                                              <p:pRg st="0" end="0"/>
                                            </p:txEl>
                                          </p:spTgt>
                                        </p:tgtEl>
                                      </p:cBhvr>
                                      <p:to x="100000" y="100000"/>
                                    </p:animScale>
                                    <p:animScale>
                                      <p:cBhvr>
                                        <p:cTn id="97" dur="26">
                                          <p:stCondLst>
                                            <p:cond delay="1312"/>
                                          </p:stCondLst>
                                        </p:cTn>
                                        <p:tgtEl>
                                          <p:spTgt spid="23">
                                            <p:txEl>
                                              <p:pRg st="0" end="0"/>
                                            </p:txEl>
                                          </p:spTgt>
                                        </p:tgtEl>
                                      </p:cBhvr>
                                      <p:to x="100000" y="80000"/>
                                    </p:animScale>
                                    <p:animScale>
                                      <p:cBhvr>
                                        <p:cTn id="98" dur="166" decel="50000">
                                          <p:stCondLst>
                                            <p:cond delay="1338"/>
                                          </p:stCondLst>
                                        </p:cTn>
                                        <p:tgtEl>
                                          <p:spTgt spid="23">
                                            <p:txEl>
                                              <p:pRg st="0" end="0"/>
                                            </p:txEl>
                                          </p:spTgt>
                                        </p:tgtEl>
                                      </p:cBhvr>
                                      <p:to x="100000" y="100000"/>
                                    </p:animScale>
                                    <p:animScale>
                                      <p:cBhvr>
                                        <p:cTn id="99" dur="26">
                                          <p:stCondLst>
                                            <p:cond delay="1642"/>
                                          </p:stCondLst>
                                        </p:cTn>
                                        <p:tgtEl>
                                          <p:spTgt spid="23">
                                            <p:txEl>
                                              <p:pRg st="0" end="0"/>
                                            </p:txEl>
                                          </p:spTgt>
                                        </p:tgtEl>
                                      </p:cBhvr>
                                      <p:to x="100000" y="90000"/>
                                    </p:animScale>
                                    <p:animScale>
                                      <p:cBhvr>
                                        <p:cTn id="100" dur="166" decel="50000">
                                          <p:stCondLst>
                                            <p:cond delay="1668"/>
                                          </p:stCondLst>
                                        </p:cTn>
                                        <p:tgtEl>
                                          <p:spTgt spid="23">
                                            <p:txEl>
                                              <p:pRg st="0" end="0"/>
                                            </p:txEl>
                                          </p:spTgt>
                                        </p:tgtEl>
                                      </p:cBhvr>
                                      <p:to x="100000" y="100000"/>
                                    </p:animScale>
                                    <p:animScale>
                                      <p:cBhvr>
                                        <p:cTn id="101" dur="26">
                                          <p:stCondLst>
                                            <p:cond delay="1808"/>
                                          </p:stCondLst>
                                        </p:cTn>
                                        <p:tgtEl>
                                          <p:spTgt spid="23">
                                            <p:txEl>
                                              <p:pRg st="0" end="0"/>
                                            </p:txEl>
                                          </p:spTgt>
                                        </p:tgtEl>
                                      </p:cBhvr>
                                      <p:to x="100000" y="95000"/>
                                    </p:animScale>
                                    <p:animScale>
                                      <p:cBhvr>
                                        <p:cTn id="102" dur="166" decel="50000">
                                          <p:stCondLst>
                                            <p:cond delay="1834"/>
                                          </p:stCondLst>
                                        </p:cTn>
                                        <p:tgtEl>
                                          <p:spTgt spid="2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TextBox 19"/>
          <p:cNvSpPr txBox="1">
            <a:spLocks noChangeArrowheads="1"/>
          </p:cNvSpPr>
          <p:nvPr/>
        </p:nvSpPr>
        <p:spPr bwMode="auto">
          <a:xfrm>
            <a:off x="228600" y="2209800"/>
            <a:ext cx="86868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a:latin typeface="Times New Roman" pitchFamily="18" charset="0"/>
                <a:cs typeface="Times New Roman" pitchFamily="18" charset="0"/>
              </a:rPr>
              <a:t>3. Trao đổi với bạn rồi soạn văn bản theo mẫu. Tìm hình ảnh phù hợp để chèn vào văn bản. Đặt tên văn bản là </a:t>
            </a:r>
            <a:r>
              <a:rPr lang="en-US" sz="2400" b="1">
                <a:solidFill>
                  <a:srgbClr val="FF33CC"/>
                </a:solidFill>
                <a:latin typeface="Times New Roman" pitchFamily="18" charset="0"/>
                <a:cs typeface="Times New Roman" pitchFamily="18" charset="0"/>
              </a:rPr>
              <a:t>Tìm hiểu một số loài động vậ</a:t>
            </a:r>
            <a:r>
              <a:rPr lang="en-US" sz="2400">
                <a:solidFill>
                  <a:srgbClr val="FF33CC"/>
                </a:solidFill>
                <a:latin typeface="Times New Roman" pitchFamily="18" charset="0"/>
                <a:cs typeface="Times New Roman" pitchFamily="18" charset="0"/>
              </a:rPr>
              <a:t>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rồi lưu vào thư mục của em trên máy tính.</a:t>
            </a:r>
          </a:p>
        </p:txBody>
      </p:sp>
      <p:sp>
        <p:nvSpPr>
          <p:cNvPr id="12" name="Rectangle 11"/>
          <p:cNvSpPr>
            <a:spLocks noChangeArrowheads="1"/>
          </p:cNvSpPr>
          <p:nvPr/>
        </p:nvSpPr>
        <p:spPr bwMode="auto">
          <a:xfrm>
            <a:off x="457200" y="3311525"/>
            <a:ext cx="8229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b="1">
                <a:latin typeface="Times New Roman" pitchFamily="18" charset="0"/>
                <a:cs typeface="Times New Roman" pitchFamily="18" charset="0"/>
              </a:rPr>
              <a:t>Tìm hiểu một số loài động vật</a:t>
            </a:r>
          </a:p>
          <a:p>
            <a:endParaRPr lang="en-US" sz="2400">
              <a:latin typeface="Times New Roman" pitchFamily="18" charset="0"/>
              <a:cs typeface="Times New Roman" pitchFamily="18" charset="0"/>
            </a:endParaRPr>
          </a:p>
          <a:p>
            <a:endParaRPr lang="en-US" sz="2400">
              <a:latin typeface="Times New Roman" pitchFamily="18" charset="0"/>
              <a:cs typeface="Times New Roman" pitchFamily="18" charset="0"/>
            </a:endParaRPr>
          </a:p>
          <a:p>
            <a:endParaRPr lang="en-US" sz="2400"/>
          </a:p>
        </p:txBody>
      </p:sp>
      <p:pic>
        <p:nvPicPr>
          <p:cNvPr id="13" name="Picture 12" descr="c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962400"/>
            <a:ext cx="27051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a:spLocks noChangeArrowheads="1"/>
          </p:cNvSpPr>
          <p:nvPr/>
        </p:nvSpPr>
        <p:spPr bwMode="auto">
          <a:xfrm>
            <a:off x="457200" y="3810000"/>
            <a:ext cx="4648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 Hổ</a:t>
            </a:r>
            <a:r>
              <a:rPr lang="en-US" sz="2400">
                <a:latin typeface="Times New Roman" pitchFamily="18" charset="0"/>
                <a:cs typeface="Times New Roman" pitchFamily="18" charset="0"/>
              </a:rPr>
              <a:t> (Còn gọi là </a:t>
            </a:r>
            <a:r>
              <a:rPr lang="en-US" sz="2400" b="1">
                <a:latin typeface="Times New Roman" pitchFamily="18" charset="0"/>
                <a:cs typeface="Times New Roman" pitchFamily="18" charset="0"/>
              </a:rPr>
              <a:t>cọp</a:t>
            </a:r>
            <a:r>
              <a:rPr lang="en-US" sz="2400">
                <a:latin typeface="Times New Roman" pitchFamily="18" charset="0"/>
                <a:cs typeface="Times New Roman" pitchFamily="18" charset="0"/>
              </a:rPr>
              <a:t>) là một loài động vật có vú thuộc họ Mèo. Chúng là động vật to lớn nhất trong họ Mèo, và là động vật lớn thứ ba trong các loài thú ăn thịt (sau gấu trắng và gấu nâu).</a:t>
            </a:r>
            <a:endParaRPr lang="en-US" sz="2400"/>
          </a:p>
        </p:txBody>
      </p:sp>
      <p:sp>
        <p:nvSpPr>
          <p:cNvPr id="18" name="Rectangle 2"/>
          <p:cNvSpPr txBox="1">
            <a:spLocks noChangeArrowheads="1"/>
          </p:cNvSpPr>
          <p:nvPr/>
        </p:nvSpPr>
        <p:spPr bwMode="auto">
          <a:xfrm>
            <a:off x="457200" y="1671638"/>
            <a:ext cx="4114800" cy="544512"/>
          </a:xfrm>
          <a:prstGeom prst="rect">
            <a:avLst/>
          </a:prstGeom>
          <a:noFill/>
          <a:ln w="9525">
            <a:noFill/>
            <a:miter lim="800000"/>
            <a:headEnd/>
            <a:tailEnd/>
          </a:ln>
        </p:spPr>
        <p:txBody>
          <a:bodyPr anchor="ctr"/>
          <a:lstStyle/>
          <a:p>
            <a:pPr>
              <a:defRPr/>
            </a:pPr>
            <a:r>
              <a:rPr lang="en-US" sz="2000" b="1" kern="0" dirty="0">
                <a:solidFill>
                  <a:srgbClr val="FF33CC"/>
                </a:solidFill>
                <a:latin typeface="Verdana" pitchFamily="34" charset="0"/>
                <a:ea typeface="+mj-ea"/>
                <a:cs typeface="+mj-cs"/>
              </a:rPr>
              <a:t>A. </a:t>
            </a:r>
            <a:r>
              <a:rPr lang="en-US" sz="2000" b="1" kern="0" dirty="0" err="1">
                <a:solidFill>
                  <a:srgbClr val="FF33CC"/>
                </a:solidFill>
                <a:latin typeface="Verdana" pitchFamily="34" charset="0"/>
                <a:ea typeface="+mj-ea"/>
                <a:cs typeface="+mj-cs"/>
              </a:rPr>
              <a:t>HOẠT</a:t>
            </a:r>
            <a:r>
              <a:rPr lang="en-US" sz="2000" b="1" kern="0" dirty="0">
                <a:solidFill>
                  <a:srgbClr val="FF33CC"/>
                </a:solidFill>
                <a:latin typeface="Verdana" pitchFamily="34" charset="0"/>
                <a:ea typeface="+mj-ea"/>
                <a:cs typeface="+mj-cs"/>
              </a:rPr>
              <a:t> </a:t>
            </a:r>
            <a:r>
              <a:rPr lang="en-US" sz="2000" b="1" kern="0" dirty="0" err="1">
                <a:solidFill>
                  <a:srgbClr val="FF33CC"/>
                </a:solidFill>
                <a:latin typeface="Verdana" pitchFamily="34" charset="0"/>
                <a:ea typeface="+mj-ea"/>
                <a:cs typeface="+mj-cs"/>
              </a:rPr>
              <a:t>ĐỘNG</a:t>
            </a:r>
            <a:r>
              <a:rPr lang="en-US" sz="2000" b="1" kern="0" dirty="0">
                <a:solidFill>
                  <a:srgbClr val="FF33CC"/>
                </a:solidFill>
                <a:latin typeface="Verdana" pitchFamily="34" charset="0"/>
                <a:ea typeface="+mj-ea"/>
                <a:cs typeface="+mj-cs"/>
              </a:rPr>
              <a:t> </a:t>
            </a:r>
            <a:r>
              <a:rPr lang="en-US" sz="2000" b="1" kern="0" dirty="0" err="1">
                <a:solidFill>
                  <a:srgbClr val="FF33CC"/>
                </a:solidFill>
                <a:latin typeface="Verdana" pitchFamily="34" charset="0"/>
                <a:ea typeface="+mj-ea"/>
                <a:cs typeface="+mj-cs"/>
              </a:rPr>
              <a:t>THỰC</a:t>
            </a:r>
            <a:r>
              <a:rPr lang="en-US" sz="2000" b="1" kern="0" dirty="0">
                <a:solidFill>
                  <a:srgbClr val="FF33CC"/>
                </a:solidFill>
                <a:latin typeface="Verdana" pitchFamily="34" charset="0"/>
                <a:ea typeface="+mj-ea"/>
                <a:cs typeface="+mj-cs"/>
              </a:rPr>
              <a:t> </a:t>
            </a:r>
            <a:r>
              <a:rPr lang="en-US" sz="2000" b="1" kern="0" dirty="0" err="1">
                <a:solidFill>
                  <a:srgbClr val="FF33CC"/>
                </a:solidFill>
                <a:latin typeface="Verdana" pitchFamily="34" charset="0"/>
                <a:ea typeface="+mj-ea"/>
                <a:cs typeface="+mj-cs"/>
              </a:rPr>
              <a:t>HÀNH</a:t>
            </a:r>
            <a:endParaRPr lang="en-US" sz="2000" b="1" kern="0" dirty="0">
              <a:solidFill>
                <a:srgbClr val="FF33CC"/>
              </a:solidFill>
              <a:latin typeface="Verdana" pitchFamily="34"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ntr" presetSubtype="1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randombar(horizontal)">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2" grpId="0"/>
      <p:bldP spid="14"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11"/>
          <p:cNvSpPr>
            <a:spLocks noChangeArrowheads="1"/>
          </p:cNvSpPr>
          <p:nvPr/>
        </p:nvSpPr>
        <p:spPr bwMode="auto">
          <a:xfrm>
            <a:off x="381000" y="1852613"/>
            <a:ext cx="41148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Voi</a:t>
            </a:r>
            <a:r>
              <a:rPr lang="en-US" sz="2400">
                <a:latin typeface="Times New Roman" pitchFamily="18" charset="0"/>
                <a:cs typeface="Times New Roman" pitchFamily="18" charset="0"/>
              </a:rPr>
              <a:t> thuộc họ động vật da dày, và là họ duy nhất  còn tồn tại  thuộc về bộ Có vòi (hay bộ Mũi dài).</a:t>
            </a:r>
            <a:endParaRPr lang="en-US" sz="2400"/>
          </a:p>
        </p:txBody>
      </p:sp>
      <p:pic>
        <p:nvPicPr>
          <p:cNvPr id="14" name="Picture 13" descr="voi.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47863"/>
            <a:ext cx="3017838"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a:spLocks noChangeArrowheads="1"/>
          </p:cNvSpPr>
          <p:nvPr/>
        </p:nvSpPr>
        <p:spPr bwMode="auto">
          <a:xfrm>
            <a:off x="419100" y="3421063"/>
            <a:ext cx="40386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Hươu cao cổ </a:t>
            </a:r>
            <a:r>
              <a:rPr lang="en-US" sz="2400">
                <a:latin typeface="Times New Roman" pitchFamily="18" charset="0"/>
                <a:cs typeface="Times New Roman" pitchFamily="18" charset="0"/>
              </a:rPr>
              <a:t>là động vật ăn cỏ. Toàn thân hươu cao cổ được bao phủ bởi những đốm không đều nhau trên lớp lông vàng.</a:t>
            </a:r>
            <a:endParaRPr lang="en-US" sz="2400"/>
          </a:p>
        </p:txBody>
      </p:sp>
      <p:pic>
        <p:nvPicPr>
          <p:cNvPr id="18" name="Picture 17" descr="huou.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663950"/>
            <a:ext cx="3017838"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a:spLocks noChangeArrowheads="1"/>
          </p:cNvSpPr>
          <p:nvPr/>
        </p:nvSpPr>
        <p:spPr bwMode="auto">
          <a:xfrm>
            <a:off x="531813" y="5367338"/>
            <a:ext cx="419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Thỏ</a:t>
            </a:r>
            <a:r>
              <a:rPr lang="en-US" sz="2400">
                <a:latin typeface="Times New Roman" pitchFamily="18" charset="0"/>
                <a:cs typeface="Times New Roman" pitchFamily="18" charset="0"/>
              </a:rPr>
              <a:t> là động vật có vú, sinh sống ở nhiều nơi trên thế giới. Chúng thường ăn rau, cò, lá cây.</a:t>
            </a:r>
            <a:endParaRPr lang="en-US" sz="2400"/>
          </a:p>
        </p:txBody>
      </p:sp>
      <p:pic>
        <p:nvPicPr>
          <p:cNvPr id="21" name="Picture 20" descr="th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253038"/>
            <a:ext cx="3082925"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plus(in)">
                                      <p:cBhvr>
                                        <p:cTn id="27" dur="500"/>
                                        <p:tgtEl>
                                          <p:spTgt spid="1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lide(fromBottom)">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 name="TextBox 20"/>
          <p:cNvSpPr txBox="1">
            <a:spLocks noChangeArrowheads="1"/>
          </p:cNvSpPr>
          <p:nvPr/>
        </p:nvSpPr>
        <p:spPr bwMode="auto">
          <a:xfrm>
            <a:off x="2514600" y="1808163"/>
            <a:ext cx="3581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b="1">
                <a:solidFill>
                  <a:srgbClr val="C00000"/>
                </a:solidFill>
                <a:latin typeface="Times New Roman" pitchFamily="18" charset="0"/>
                <a:cs typeface="Times New Roman" pitchFamily="18" charset="0"/>
              </a:rPr>
              <a:t>Ghi nhớ</a:t>
            </a:r>
          </a:p>
        </p:txBody>
      </p:sp>
      <p:sp>
        <p:nvSpPr>
          <p:cNvPr id="20" name="TextBox 19"/>
          <p:cNvSpPr txBox="1">
            <a:spLocks noChangeArrowheads="1"/>
          </p:cNvSpPr>
          <p:nvPr/>
        </p:nvSpPr>
        <p:spPr bwMode="auto">
          <a:xfrm>
            <a:off x="1981200" y="2286000"/>
            <a:ext cx="591661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defRPr/>
            </a:pPr>
            <a:r>
              <a:rPr lang="en-US" sz="2400" dirty="0" err="1" smtClean="0">
                <a:solidFill>
                  <a:srgbClr val="0000FF"/>
                </a:solidFill>
                <a:latin typeface="Times New Roman" pitchFamily="18" charset="0"/>
                <a:cs typeface="Times New Roman" pitchFamily="18" charset="0"/>
              </a:rPr>
              <a:t>Phần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mềm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soạn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thảo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có</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thể</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giúp</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em</a:t>
            </a:r>
            <a:r>
              <a:rPr lang="en-US" sz="2400" dirty="0" smtClean="0">
                <a:solidFill>
                  <a:srgbClr val="0000FF"/>
                </a:solidFill>
                <a:latin typeface="Times New Roman" pitchFamily="18" charset="0"/>
                <a:cs typeface="Times New Roman" pitchFamily="18" charset="0"/>
              </a:rPr>
              <a:t>:</a:t>
            </a:r>
          </a:p>
          <a:p>
            <a:pPr marL="0" indent="0" algn="just">
              <a:defRP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Gõ</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kí</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tạo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ra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các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đoạn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tiếng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Việt</a:t>
            </a:r>
            <a:r>
              <a:rPr lang="en-US" sz="2400" dirty="0" smtClean="0">
                <a:solidFill>
                  <a:srgbClr val="0000FF"/>
                </a:solidFill>
                <a:latin typeface="Times New Roman" pitchFamily="18" charset="0"/>
                <a:cs typeface="Times New Roman" pitchFamily="18" charset="0"/>
              </a:rPr>
              <a:t>,</a:t>
            </a:r>
          </a:p>
          <a:p>
            <a:pPr marL="0" indent="0" algn="just">
              <a:defRP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lưu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thành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tệp</a:t>
            </a:r>
            <a:r>
              <a:rPr lang="en-US" sz="2400" dirty="0" smtClean="0">
                <a:solidFill>
                  <a:srgbClr val="0000FF"/>
                </a:solidFill>
                <a:latin typeface="Times New Roman" pitchFamily="18" charset="0"/>
                <a:cs typeface="Times New Roman" pitchFamily="18" charset="0"/>
              </a:rPr>
              <a:t>.</a:t>
            </a:r>
          </a:p>
          <a:p>
            <a:pPr marL="0" indent="0" algn="just">
              <a:defRP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Thay</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đổi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các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kiểu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chữ</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cỡ</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chữ</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màu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sắc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khác</a:t>
            </a:r>
            <a:endParaRPr lang="en-US" sz="2400" dirty="0" smtClean="0">
              <a:solidFill>
                <a:srgbClr val="0000FF"/>
              </a:solidFill>
              <a:latin typeface="Times New Roman" pitchFamily="18" charset="0"/>
              <a:cs typeface="Times New Roman" pitchFamily="18" charset="0"/>
            </a:endParaRPr>
          </a:p>
          <a:p>
            <a:pPr marL="0" indent="0" algn="just">
              <a:defRP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nhau</a:t>
            </a:r>
            <a:r>
              <a:rPr lang="en-US" sz="2400" dirty="0" smtClean="0">
                <a:solidFill>
                  <a:srgbClr val="0000FF"/>
                </a:solidFill>
                <a:latin typeface="Times New Roman" pitchFamily="18" charset="0"/>
                <a:cs typeface="Times New Roman" pitchFamily="18" charset="0"/>
              </a:rPr>
              <a:t>.</a:t>
            </a:r>
          </a:p>
          <a:p>
            <a:pPr marL="0" indent="0" algn="just">
              <a:defRP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Sửa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đổi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bổ</a:t>
            </a:r>
            <a:r>
              <a:rPr lang="en-US" sz="2400" dirty="0" smtClean="0">
                <a:solidFill>
                  <a:srgbClr val="0000FF"/>
                </a:solidFill>
                <a:latin typeface="Times New Roman" pitchFamily="18" charset="0"/>
                <a:cs typeface="Times New Roman" pitchFamily="18" charset="0"/>
              </a:rPr>
              <a:t> sung </a:t>
            </a:r>
            <a:r>
              <a:rPr lang="en-US" sz="2400" dirty="0" err="1" smtClean="0">
                <a:solidFill>
                  <a:srgbClr val="0000FF"/>
                </a:solidFill>
                <a:latin typeface="Times New Roman" pitchFamily="18" charset="0"/>
                <a:cs typeface="Times New Roman" pitchFamily="18" charset="0"/>
              </a:rPr>
              <a:t>một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đoạn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trong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a:t>
            </a:r>
            <a:r>
              <a:rPr lang="en-US" sz="2400" dirty="0" smtClean="0">
                <a:solidFill>
                  <a:srgbClr val="0000FF"/>
                </a:solidFill>
                <a:latin typeface="Times New Roman" pitchFamily="18" charset="0"/>
                <a:cs typeface="Times New Roman" pitchFamily="18" charset="0"/>
              </a:rPr>
              <a:t>.</a:t>
            </a:r>
          </a:p>
          <a:p>
            <a:pPr marL="0" indent="0" algn="just">
              <a:defRP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Chèn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hình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tranh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ảnh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vào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a:t>
            </a:r>
            <a:r>
              <a:rPr lang="en-US" sz="2400" dirty="0" smtClean="0">
                <a:solidFill>
                  <a:srgbClr val="0000FF"/>
                </a:solidFill>
                <a:latin typeface="Times New Roman" pitchFamily="18" charset="0"/>
                <a:cs typeface="Times New Roman" pitchFamily="18" charset="0"/>
              </a:rPr>
              <a:t>.</a:t>
            </a:r>
          </a:p>
          <a:p>
            <a:pPr marL="0" indent="0" algn="just">
              <a:defRP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Chỉnh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sửa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xóa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cắt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dán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hình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tranh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ảnh</a:t>
            </a:r>
            <a:r>
              <a:rPr lang="en-US" sz="2400" dirty="0" smtClean="0">
                <a:solidFill>
                  <a:srgbClr val="0000FF"/>
                </a:solidFill>
                <a:latin typeface="Times New Roman" pitchFamily="18" charset="0"/>
                <a:cs typeface="Times New Roman" pitchFamily="18" charset="0"/>
              </a:rPr>
              <a:t>.</a:t>
            </a:r>
          </a:p>
          <a:p>
            <a:pPr marL="0" indent="0" algn="just">
              <a:defRPr/>
            </a:pPr>
            <a:r>
              <a:rPr lang="en-US" sz="2400" dirty="0" smtClean="0">
                <a:solidFill>
                  <a:srgbClr val="0000FF"/>
                </a:solidFill>
                <a:latin typeface="Times New Roman" pitchFamily="18" charset="0"/>
                <a:cs typeface="Times New Roman" pitchFamily="18" charset="0"/>
              </a:rPr>
              <a:t>- In </a:t>
            </a:r>
            <a:r>
              <a:rPr lang="en-US" sz="2400" dirty="0" err="1" smtClean="0">
                <a:solidFill>
                  <a:srgbClr val="0000FF"/>
                </a:solidFill>
                <a:latin typeface="Times New Roman" pitchFamily="18" charset="0"/>
                <a:cs typeface="Times New Roman" pitchFamily="18" charset="0"/>
              </a:rPr>
              <a:t>văn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ra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giấy</a:t>
            </a:r>
            <a:r>
              <a:rPr lang="en-US" sz="2400" dirty="0" smtClean="0">
                <a:solidFill>
                  <a:srgbClr val="0000FF"/>
                </a:solidFill>
                <a:latin typeface="Times New Roman" pitchFamily="18" charset="0"/>
                <a:cs typeface="Times New Roman" pitchFamily="18" charset="0"/>
              </a:rPr>
              <a:t>.</a:t>
            </a:r>
          </a:p>
        </p:txBody>
      </p:sp>
      <p:sp>
        <p:nvSpPr>
          <p:cNvPr id="15364" name="TextBox 10"/>
          <p:cNvSpPr txBox="1">
            <a:spLocks noChangeArrowheads="1"/>
          </p:cNvSpPr>
          <p:nvPr/>
        </p:nvSpPr>
        <p:spPr bwMode="auto">
          <a:xfrm>
            <a:off x="1482725" y="762000"/>
            <a:ext cx="6400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0000"/>
                </a:solidFill>
                <a:latin typeface="UTM Americana EB" pitchFamily="18" charset="0"/>
                <a:cs typeface="Times New Roman" pitchFamily="18" charset="0"/>
              </a:rPr>
              <a:t>Bài 6: Luyện tập tổng hợp (t2)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120650" y="2717800"/>
            <a:ext cx="8480425" cy="954088"/>
          </a:xfrm>
          <a:prstGeom prst="rect">
            <a:avLst/>
          </a:prstGeom>
          <a:noFill/>
        </p:spPr>
        <p:txBody>
          <a:bodyPr wrap="none">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b="1" dirty="0" err="1">
                <a:solidFill>
                  <a:srgbClr val="FF0000"/>
                </a:solidFill>
                <a:latin typeface="+mj-lt"/>
              </a:rPr>
              <a:t>chèn</a:t>
            </a:r>
            <a:r>
              <a:rPr lang="en-US" sz="2800" b="1" dirty="0">
                <a:solidFill>
                  <a:srgbClr val="FF0000"/>
                </a:solidFill>
                <a:latin typeface="+mj-lt"/>
              </a:rPr>
              <a:t> </a:t>
            </a:r>
            <a:r>
              <a:rPr lang="en-US" sz="2800" b="1" dirty="0" err="1">
                <a:solidFill>
                  <a:srgbClr val="FF0000"/>
                </a:solidFill>
                <a:latin typeface="+mj-lt"/>
              </a:rPr>
              <a:t>tranh</a:t>
            </a:r>
            <a:r>
              <a:rPr lang="en-US" sz="2800" b="1" dirty="0">
                <a:solidFill>
                  <a:srgbClr val="FF0000"/>
                </a:solidFill>
                <a:latin typeface="+mj-lt"/>
              </a:rPr>
              <a:t> </a:t>
            </a:r>
            <a:r>
              <a:rPr lang="en-US" sz="2800" b="1" dirty="0" err="1">
                <a:solidFill>
                  <a:srgbClr val="FF0000"/>
                </a:solidFill>
                <a:latin typeface="+mj-lt"/>
              </a:rPr>
              <a:t>ảnh</a:t>
            </a:r>
            <a:r>
              <a:rPr lang="en-US" sz="2800" b="1" dirty="0">
                <a:solidFill>
                  <a:srgbClr val="FF0000"/>
                </a:solidFill>
                <a:latin typeface="+mj-lt"/>
              </a:rPr>
              <a:t> </a:t>
            </a:r>
            <a:r>
              <a:rPr lang="en-US" sz="2800" dirty="0" err="1">
                <a:latin typeface="+mj-lt"/>
              </a:rPr>
              <a:t>thì</a:t>
            </a:r>
            <a:r>
              <a:rPr lang="en-US" sz="2800" dirty="0">
                <a:latin typeface="+mj-lt"/>
              </a:rPr>
              <a:t> ta </a:t>
            </a:r>
            <a:r>
              <a:rPr lang="en-US" sz="2800" dirty="0" err="1">
                <a:latin typeface="+mj-lt"/>
              </a:rPr>
              <a:t>chọn</a:t>
            </a:r>
            <a:r>
              <a:rPr lang="en-US" sz="2800" dirty="0">
                <a:latin typeface="+mj-lt"/>
              </a:rPr>
              <a:t> </a:t>
            </a:r>
            <a:r>
              <a:rPr lang="en-US" sz="2800" dirty="0" err="1">
                <a:latin typeface="+mj-lt"/>
              </a:rPr>
              <a:t>nút</a:t>
            </a:r>
            <a:r>
              <a:rPr lang="en-US" sz="2800" dirty="0">
                <a:latin typeface="+mj-lt"/>
              </a:rPr>
              <a:t> </a:t>
            </a:r>
            <a:r>
              <a:rPr lang="en-US" sz="2800" dirty="0" err="1">
                <a:latin typeface="+mj-lt"/>
              </a:rPr>
              <a:t>lệnh</a:t>
            </a:r>
            <a:r>
              <a:rPr lang="en-US" sz="2800" dirty="0">
                <a:latin typeface="+mj-lt"/>
              </a:rPr>
              <a:t> </a:t>
            </a:r>
            <a:r>
              <a:rPr lang="en-US" sz="2800" dirty="0" err="1">
                <a:latin typeface="+mj-lt"/>
              </a:rPr>
              <a:t>nào</a:t>
            </a:r>
            <a:r>
              <a:rPr lang="en-US" sz="2800" dirty="0">
                <a:latin typeface="+mj-lt"/>
              </a:rPr>
              <a:t> </a:t>
            </a:r>
          </a:p>
          <a:p>
            <a:pPr algn="just">
              <a:defRPr/>
            </a:pPr>
            <a:r>
              <a:rPr lang="en-US" sz="2800" dirty="0" err="1">
                <a:latin typeface="+mj-lt"/>
              </a:rPr>
              <a:t>sau</a:t>
            </a:r>
            <a:r>
              <a:rPr lang="en-US" sz="2800" dirty="0">
                <a:latin typeface="+mj-lt"/>
              </a:rPr>
              <a:t> </a:t>
            </a:r>
            <a:r>
              <a:rPr lang="en-US" sz="2800" dirty="0" err="1">
                <a:latin typeface="+mj-lt"/>
              </a:rPr>
              <a:t>đây</a:t>
            </a:r>
            <a:r>
              <a:rPr lang="en-US" sz="2800" dirty="0">
                <a:latin typeface="+mj-lt"/>
              </a:rPr>
              <a:t>?</a:t>
            </a:r>
          </a:p>
        </p:txBody>
      </p:sp>
      <p:grpSp>
        <p:nvGrpSpPr>
          <p:cNvPr id="16" name="Group 15"/>
          <p:cNvGrpSpPr>
            <a:grpSpLocks/>
          </p:cNvGrpSpPr>
          <p:nvPr/>
        </p:nvGrpSpPr>
        <p:grpSpPr bwMode="auto">
          <a:xfrm>
            <a:off x="273050" y="3843338"/>
            <a:ext cx="7861300" cy="1870075"/>
            <a:chOff x="325039" y="3740229"/>
            <a:chExt cx="7860987" cy="1870403"/>
          </a:xfrm>
        </p:grpSpPr>
        <p:pic>
          <p:nvPicPr>
            <p:cNvPr id="410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 y="4041747"/>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220" y="3920303"/>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2626" y="3740229"/>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062" y="3843474"/>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158" y="3948878"/>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037832"/>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843" y="3903799"/>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889347"/>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9153" y="3910778"/>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310" y="3859623"/>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039" y="4978461"/>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5"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7208" y="4927537"/>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6"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9172" y="4886980"/>
              <a:ext cx="3910154"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7"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9550" y="5010557"/>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2003425" y="3929063"/>
            <a:ext cx="906463" cy="81756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circle(in)">
                                      <p:cBhvr>
                                        <p:cTn id="26"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330200" y="2717800"/>
            <a:ext cx="8061325" cy="954088"/>
          </a:xfrm>
          <a:prstGeom prst="rect">
            <a:avLst/>
          </a:prstGeom>
          <a:noFill/>
        </p:spPr>
        <p:txBody>
          <a:bodyPr wrap="none">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b="1" dirty="0" err="1">
                <a:solidFill>
                  <a:srgbClr val="FF0000"/>
                </a:solidFill>
                <a:latin typeface="+mj-lt"/>
              </a:rPr>
              <a:t>Lưu</a:t>
            </a:r>
            <a:r>
              <a:rPr lang="en-US" sz="2800" b="1" dirty="0">
                <a:solidFill>
                  <a:srgbClr val="FF0000"/>
                </a:solidFill>
                <a:latin typeface="+mj-lt"/>
              </a:rPr>
              <a:t> </a:t>
            </a:r>
            <a:r>
              <a:rPr lang="en-US" sz="2800" b="1" dirty="0" err="1">
                <a:solidFill>
                  <a:srgbClr val="FF0000"/>
                </a:solidFill>
                <a:latin typeface="+mj-lt"/>
              </a:rPr>
              <a:t>văn</a:t>
            </a:r>
            <a:r>
              <a:rPr lang="en-US" sz="2800" b="1" dirty="0">
                <a:solidFill>
                  <a:srgbClr val="FF0000"/>
                </a:solidFill>
                <a:latin typeface="+mj-lt"/>
              </a:rPr>
              <a:t> </a:t>
            </a:r>
            <a:r>
              <a:rPr lang="en-US" sz="2800" b="1" dirty="0" err="1">
                <a:solidFill>
                  <a:srgbClr val="FF0000"/>
                </a:solidFill>
                <a:latin typeface="+mj-lt"/>
              </a:rPr>
              <a:t>bản</a:t>
            </a:r>
            <a:r>
              <a:rPr lang="en-US" sz="2800" b="1" dirty="0">
                <a:solidFill>
                  <a:srgbClr val="FF0000"/>
                </a:solidFill>
                <a:latin typeface="+mj-lt"/>
              </a:rPr>
              <a:t> </a:t>
            </a:r>
            <a:r>
              <a:rPr lang="en-US" sz="2800" dirty="0" err="1">
                <a:latin typeface="+mj-lt"/>
              </a:rPr>
              <a:t>thì</a:t>
            </a:r>
            <a:r>
              <a:rPr lang="en-US" sz="2800" dirty="0">
                <a:latin typeface="+mj-lt"/>
              </a:rPr>
              <a:t> ta </a:t>
            </a:r>
            <a:r>
              <a:rPr lang="en-US" sz="2800" dirty="0" err="1">
                <a:latin typeface="+mj-lt"/>
              </a:rPr>
              <a:t>chọn</a:t>
            </a:r>
            <a:r>
              <a:rPr lang="en-US" sz="2800" dirty="0">
                <a:latin typeface="+mj-lt"/>
              </a:rPr>
              <a:t> </a:t>
            </a:r>
            <a:r>
              <a:rPr lang="en-US" sz="2800" dirty="0" err="1">
                <a:latin typeface="+mj-lt"/>
              </a:rPr>
              <a:t>nút</a:t>
            </a:r>
            <a:r>
              <a:rPr lang="en-US" sz="2800" dirty="0">
                <a:latin typeface="+mj-lt"/>
              </a:rPr>
              <a:t> </a:t>
            </a:r>
            <a:r>
              <a:rPr lang="en-US" sz="2800" dirty="0" err="1">
                <a:latin typeface="+mj-lt"/>
              </a:rPr>
              <a:t>lệnh</a:t>
            </a:r>
            <a:r>
              <a:rPr lang="en-US" sz="2800" dirty="0">
                <a:latin typeface="+mj-lt"/>
              </a:rPr>
              <a:t> </a:t>
            </a:r>
            <a:r>
              <a:rPr lang="en-US" sz="2800" dirty="0" err="1">
                <a:latin typeface="+mj-lt"/>
              </a:rPr>
              <a:t>nào</a:t>
            </a:r>
            <a:r>
              <a:rPr lang="en-US" sz="2800" dirty="0">
                <a:latin typeface="+mj-lt"/>
              </a:rPr>
              <a:t> </a:t>
            </a:r>
          </a:p>
          <a:p>
            <a:pPr algn="just">
              <a:defRPr/>
            </a:pPr>
            <a:r>
              <a:rPr lang="en-US" sz="2800" dirty="0" err="1">
                <a:latin typeface="+mj-lt"/>
              </a:rPr>
              <a:t>sau</a:t>
            </a:r>
            <a:r>
              <a:rPr lang="en-US" sz="2800" dirty="0">
                <a:latin typeface="+mj-lt"/>
              </a:rPr>
              <a:t> </a:t>
            </a:r>
            <a:r>
              <a:rPr lang="en-US" sz="2800" dirty="0" err="1">
                <a:latin typeface="+mj-lt"/>
              </a:rPr>
              <a:t>đây</a:t>
            </a:r>
            <a:r>
              <a:rPr lang="en-US" sz="2800" dirty="0">
                <a:latin typeface="+mj-lt"/>
              </a:rPr>
              <a:t>?</a:t>
            </a:r>
          </a:p>
        </p:txBody>
      </p:sp>
      <p:grpSp>
        <p:nvGrpSpPr>
          <p:cNvPr id="16" name="Group 15"/>
          <p:cNvGrpSpPr>
            <a:grpSpLocks/>
          </p:cNvGrpSpPr>
          <p:nvPr/>
        </p:nvGrpSpPr>
        <p:grpSpPr bwMode="auto">
          <a:xfrm>
            <a:off x="273050" y="3843338"/>
            <a:ext cx="7861300" cy="1870075"/>
            <a:chOff x="325039" y="3740229"/>
            <a:chExt cx="7860987" cy="1870403"/>
          </a:xfrm>
        </p:grpSpPr>
        <p:pic>
          <p:nvPicPr>
            <p:cNvPr id="5128"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 y="4041747"/>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220" y="3920303"/>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2626" y="3740229"/>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062" y="3843474"/>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158" y="3948878"/>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037832"/>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843" y="3903799"/>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889347"/>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9153" y="3910778"/>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310" y="3859623"/>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8"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039" y="4978461"/>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9"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7208" y="4927537"/>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9172" y="4886980"/>
              <a:ext cx="3910154"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1"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9550" y="5010557"/>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5365750" y="3990975"/>
            <a:ext cx="730250" cy="7556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ircle(in)">
                                      <p:cBhvr>
                                        <p:cTn id="1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330200" y="2717800"/>
            <a:ext cx="8061325" cy="954088"/>
          </a:xfrm>
          <a:prstGeom prst="rect">
            <a:avLst/>
          </a:prstGeom>
          <a:noFill/>
        </p:spPr>
        <p:txBody>
          <a:bodyPr wrap="none">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b="1" dirty="0" err="1">
                <a:solidFill>
                  <a:srgbClr val="FF0000"/>
                </a:solidFill>
                <a:latin typeface="+mj-lt"/>
              </a:rPr>
              <a:t>Lưu</a:t>
            </a:r>
            <a:r>
              <a:rPr lang="en-US" sz="2800" b="1" dirty="0">
                <a:solidFill>
                  <a:srgbClr val="FF0000"/>
                </a:solidFill>
                <a:latin typeface="+mj-lt"/>
              </a:rPr>
              <a:t> </a:t>
            </a:r>
            <a:r>
              <a:rPr lang="en-US" sz="2800" b="1" dirty="0" err="1">
                <a:solidFill>
                  <a:srgbClr val="FF0000"/>
                </a:solidFill>
                <a:latin typeface="+mj-lt"/>
              </a:rPr>
              <a:t>văn</a:t>
            </a:r>
            <a:r>
              <a:rPr lang="en-US" sz="2800" b="1" dirty="0">
                <a:solidFill>
                  <a:srgbClr val="FF0000"/>
                </a:solidFill>
                <a:latin typeface="+mj-lt"/>
              </a:rPr>
              <a:t> </a:t>
            </a:r>
            <a:r>
              <a:rPr lang="en-US" sz="2800" b="1" dirty="0" err="1">
                <a:solidFill>
                  <a:srgbClr val="FF0000"/>
                </a:solidFill>
                <a:latin typeface="+mj-lt"/>
              </a:rPr>
              <a:t>bản</a:t>
            </a:r>
            <a:r>
              <a:rPr lang="en-US" sz="2800" b="1" dirty="0">
                <a:solidFill>
                  <a:srgbClr val="FF0000"/>
                </a:solidFill>
                <a:latin typeface="+mj-lt"/>
              </a:rPr>
              <a:t> </a:t>
            </a:r>
            <a:r>
              <a:rPr lang="en-US" sz="2800" dirty="0" err="1">
                <a:latin typeface="+mj-lt"/>
              </a:rPr>
              <a:t>thì</a:t>
            </a:r>
            <a:r>
              <a:rPr lang="en-US" sz="2800" dirty="0">
                <a:latin typeface="+mj-lt"/>
              </a:rPr>
              <a:t> ta </a:t>
            </a:r>
            <a:r>
              <a:rPr lang="en-US" sz="2800" dirty="0" err="1">
                <a:latin typeface="+mj-lt"/>
              </a:rPr>
              <a:t>chọn</a:t>
            </a:r>
            <a:r>
              <a:rPr lang="en-US" sz="2800" dirty="0">
                <a:latin typeface="+mj-lt"/>
              </a:rPr>
              <a:t> </a:t>
            </a:r>
            <a:r>
              <a:rPr lang="en-US" sz="2800" dirty="0" err="1">
                <a:latin typeface="+mj-lt"/>
              </a:rPr>
              <a:t>nút</a:t>
            </a:r>
            <a:r>
              <a:rPr lang="en-US" sz="2800" dirty="0">
                <a:latin typeface="+mj-lt"/>
              </a:rPr>
              <a:t> </a:t>
            </a:r>
            <a:r>
              <a:rPr lang="en-US" sz="2800" dirty="0" err="1">
                <a:latin typeface="+mj-lt"/>
              </a:rPr>
              <a:t>lệnh</a:t>
            </a:r>
            <a:r>
              <a:rPr lang="en-US" sz="2800" dirty="0">
                <a:latin typeface="+mj-lt"/>
              </a:rPr>
              <a:t> </a:t>
            </a:r>
            <a:r>
              <a:rPr lang="en-US" sz="2800" dirty="0" err="1">
                <a:latin typeface="+mj-lt"/>
              </a:rPr>
              <a:t>nào</a:t>
            </a:r>
            <a:r>
              <a:rPr lang="en-US" sz="2800" dirty="0">
                <a:latin typeface="+mj-lt"/>
              </a:rPr>
              <a:t> </a:t>
            </a:r>
          </a:p>
          <a:p>
            <a:pPr algn="just">
              <a:defRPr/>
            </a:pPr>
            <a:r>
              <a:rPr lang="en-US" sz="2800" dirty="0" err="1">
                <a:latin typeface="+mj-lt"/>
              </a:rPr>
              <a:t>sau</a:t>
            </a:r>
            <a:r>
              <a:rPr lang="en-US" sz="2800" dirty="0">
                <a:latin typeface="+mj-lt"/>
              </a:rPr>
              <a:t> </a:t>
            </a:r>
            <a:r>
              <a:rPr lang="en-US" sz="2800" dirty="0" err="1">
                <a:latin typeface="+mj-lt"/>
              </a:rPr>
              <a:t>đây</a:t>
            </a:r>
            <a:r>
              <a:rPr lang="en-US" sz="2800" dirty="0">
                <a:latin typeface="+mj-lt"/>
              </a:rPr>
              <a:t>?</a:t>
            </a:r>
          </a:p>
        </p:txBody>
      </p:sp>
      <p:grpSp>
        <p:nvGrpSpPr>
          <p:cNvPr id="16" name="Group 15"/>
          <p:cNvGrpSpPr>
            <a:grpSpLocks/>
          </p:cNvGrpSpPr>
          <p:nvPr/>
        </p:nvGrpSpPr>
        <p:grpSpPr bwMode="auto">
          <a:xfrm>
            <a:off x="273050" y="3843338"/>
            <a:ext cx="7861300" cy="1870075"/>
            <a:chOff x="325039" y="3740229"/>
            <a:chExt cx="7860987" cy="1870403"/>
          </a:xfrm>
        </p:grpSpPr>
        <p:pic>
          <p:nvPicPr>
            <p:cNvPr id="6152"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 y="4041747"/>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220" y="3920303"/>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2626" y="3740229"/>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062" y="3843474"/>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158" y="3948878"/>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037832"/>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843" y="3903799"/>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889347"/>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9153" y="3910778"/>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310" y="3859623"/>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039" y="4978461"/>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3"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7208" y="4927537"/>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4"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9172" y="4886980"/>
              <a:ext cx="3910154"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5"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9550" y="5010557"/>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5365750" y="3990975"/>
            <a:ext cx="730250" cy="7556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ircle(in)">
                                      <p:cBhvr>
                                        <p:cTn id="1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136525" y="2717800"/>
            <a:ext cx="8870950" cy="954088"/>
          </a:xfrm>
          <a:prstGeom prst="rect">
            <a:avLst/>
          </a:prstGeom>
          <a:noFill/>
        </p:spPr>
        <p:txBody>
          <a:bodyPr wrap="none">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dirty="0" err="1">
                <a:latin typeface="+mj-lt"/>
              </a:rPr>
              <a:t>có</a:t>
            </a:r>
            <a:r>
              <a:rPr lang="en-US" sz="2800" dirty="0">
                <a:latin typeface="+mj-lt"/>
              </a:rPr>
              <a:t> </a:t>
            </a:r>
            <a:r>
              <a:rPr lang="en-US" sz="2800" b="1" dirty="0" err="1">
                <a:solidFill>
                  <a:srgbClr val="FF0000"/>
                </a:solidFill>
                <a:latin typeface="+mj-lt"/>
              </a:rPr>
              <a:t>kí</a:t>
            </a:r>
            <a:r>
              <a:rPr lang="en-US" sz="2800" b="1" dirty="0">
                <a:solidFill>
                  <a:srgbClr val="FF0000"/>
                </a:solidFill>
                <a:latin typeface="+mj-lt"/>
              </a:rPr>
              <a:t> </a:t>
            </a:r>
            <a:r>
              <a:rPr lang="en-US" sz="2800" b="1" dirty="0" err="1">
                <a:solidFill>
                  <a:srgbClr val="FF0000"/>
                </a:solidFill>
                <a:latin typeface="+mj-lt"/>
              </a:rPr>
              <a:t>hiệu</a:t>
            </a:r>
            <a:r>
              <a:rPr lang="en-US" sz="2800" b="1" dirty="0">
                <a:solidFill>
                  <a:srgbClr val="FF0000"/>
                </a:solidFill>
                <a:latin typeface="+mj-lt"/>
              </a:rPr>
              <a:t> </a:t>
            </a:r>
            <a:r>
              <a:rPr lang="en-US" sz="2800" b="1" dirty="0" err="1">
                <a:solidFill>
                  <a:srgbClr val="FF0000"/>
                </a:solidFill>
                <a:latin typeface="+mj-lt"/>
              </a:rPr>
              <a:t>trên</a:t>
            </a:r>
            <a:r>
              <a:rPr lang="en-US" sz="2800" b="1" dirty="0">
                <a:solidFill>
                  <a:srgbClr val="FF0000"/>
                </a:solidFill>
                <a:latin typeface="+mj-lt"/>
              </a:rPr>
              <a:t> </a:t>
            </a:r>
            <a:r>
              <a:rPr lang="en-US" sz="2800" b="1" dirty="0" err="1">
                <a:solidFill>
                  <a:srgbClr val="FF0000"/>
                </a:solidFill>
                <a:latin typeface="+mj-lt"/>
              </a:rPr>
              <a:t>của</a:t>
            </a:r>
            <a:r>
              <a:rPr lang="en-US" sz="2800" b="1" dirty="0">
                <a:solidFill>
                  <a:srgbClr val="FF0000"/>
                </a:solidFill>
                <a:latin typeface="+mj-lt"/>
              </a:rPr>
              <a:t> </a:t>
            </a:r>
            <a:r>
              <a:rPr lang="en-US" sz="2800" b="1" dirty="0" err="1">
                <a:solidFill>
                  <a:srgbClr val="FF0000"/>
                </a:solidFill>
                <a:latin typeface="+mj-lt"/>
              </a:rPr>
              <a:t>phím</a:t>
            </a:r>
            <a:r>
              <a:rPr lang="en-US" sz="2800" b="1" dirty="0">
                <a:solidFill>
                  <a:srgbClr val="FF0000"/>
                </a:solidFill>
                <a:latin typeface="+mj-lt"/>
              </a:rPr>
              <a:t> </a:t>
            </a:r>
            <a:r>
              <a:rPr lang="en-US" sz="2800" b="1" dirty="0" err="1">
                <a:solidFill>
                  <a:srgbClr val="FF0000"/>
                </a:solidFill>
                <a:latin typeface="+mj-lt"/>
              </a:rPr>
              <a:t>hai</a:t>
            </a:r>
            <a:r>
              <a:rPr lang="en-US" sz="2800" b="1" dirty="0">
                <a:solidFill>
                  <a:srgbClr val="FF0000"/>
                </a:solidFill>
                <a:latin typeface="+mj-lt"/>
              </a:rPr>
              <a:t> </a:t>
            </a:r>
            <a:r>
              <a:rPr lang="en-US" sz="2800" b="1" dirty="0" err="1">
                <a:solidFill>
                  <a:srgbClr val="FF0000"/>
                </a:solidFill>
                <a:latin typeface="+mj-lt"/>
              </a:rPr>
              <a:t>kí</a:t>
            </a:r>
            <a:r>
              <a:rPr lang="en-US" sz="2800" b="1" dirty="0">
                <a:solidFill>
                  <a:srgbClr val="FF0000"/>
                </a:solidFill>
                <a:latin typeface="+mj-lt"/>
              </a:rPr>
              <a:t> </a:t>
            </a:r>
            <a:r>
              <a:rPr lang="en-US" sz="2800" b="1" dirty="0" err="1">
                <a:solidFill>
                  <a:srgbClr val="FF0000"/>
                </a:solidFill>
                <a:latin typeface="+mj-lt"/>
              </a:rPr>
              <a:t>hiệu</a:t>
            </a:r>
            <a:r>
              <a:rPr lang="en-US" sz="2800" b="1" dirty="0">
                <a:solidFill>
                  <a:srgbClr val="FF0000"/>
                </a:solidFill>
                <a:latin typeface="+mj-lt"/>
              </a:rPr>
              <a:t> </a:t>
            </a:r>
            <a:r>
              <a:rPr lang="en-US" sz="2800" dirty="0" err="1">
                <a:latin typeface="+mj-lt"/>
              </a:rPr>
              <a:t>thì</a:t>
            </a:r>
            <a:r>
              <a:rPr lang="en-US" sz="2800" dirty="0">
                <a:latin typeface="+mj-lt"/>
              </a:rPr>
              <a:t> ta </a:t>
            </a:r>
          </a:p>
          <a:p>
            <a:pPr algn="just">
              <a:defRPr/>
            </a:pPr>
            <a:r>
              <a:rPr lang="en-US" sz="2800" dirty="0" err="1">
                <a:latin typeface="+mj-lt"/>
              </a:rPr>
              <a:t>gõ</a:t>
            </a:r>
            <a:r>
              <a:rPr lang="en-US" sz="2800" dirty="0">
                <a:latin typeface="+mj-lt"/>
              </a:rPr>
              <a:t> </a:t>
            </a:r>
            <a:r>
              <a:rPr lang="en-US" sz="2800" dirty="0" err="1">
                <a:latin typeface="+mj-lt"/>
              </a:rPr>
              <a:t>đồng</a:t>
            </a:r>
            <a:r>
              <a:rPr lang="en-US" sz="2800" dirty="0">
                <a:latin typeface="+mj-lt"/>
              </a:rPr>
              <a:t> </a:t>
            </a:r>
            <a:r>
              <a:rPr lang="en-US" sz="2800" dirty="0" err="1">
                <a:latin typeface="+mj-lt"/>
              </a:rPr>
              <a:t>thời</a:t>
            </a:r>
            <a:r>
              <a:rPr lang="en-US" sz="2800" dirty="0">
                <a:latin typeface="+mj-lt"/>
              </a:rPr>
              <a:t> </a:t>
            </a:r>
            <a:r>
              <a:rPr lang="en-US" sz="2800" dirty="0" err="1">
                <a:latin typeface="+mj-lt"/>
              </a:rPr>
              <a:t>phím</a:t>
            </a:r>
            <a:r>
              <a:rPr lang="en-US" sz="2800" dirty="0">
                <a:latin typeface="+mj-lt"/>
              </a:rPr>
              <a:t> </a:t>
            </a:r>
            <a:r>
              <a:rPr lang="en-US" sz="2800" dirty="0" err="1">
                <a:latin typeface="+mj-lt"/>
              </a:rPr>
              <a:t>có</a:t>
            </a:r>
            <a:r>
              <a:rPr lang="en-US" sz="2800" dirty="0">
                <a:latin typeface="+mj-lt"/>
              </a:rPr>
              <a:t> </a:t>
            </a:r>
            <a:r>
              <a:rPr lang="en-US" sz="2800" dirty="0" err="1">
                <a:latin typeface="+mj-lt"/>
              </a:rPr>
              <a:t>hai</a:t>
            </a:r>
            <a:r>
              <a:rPr lang="en-US" sz="2800" dirty="0">
                <a:latin typeface="+mj-lt"/>
              </a:rPr>
              <a:t> </a:t>
            </a:r>
            <a:r>
              <a:rPr lang="en-US" sz="2800" dirty="0" err="1">
                <a:latin typeface="+mj-lt"/>
              </a:rPr>
              <a:t>kí</a:t>
            </a:r>
            <a:r>
              <a:rPr lang="en-US" sz="2800" dirty="0">
                <a:latin typeface="+mj-lt"/>
              </a:rPr>
              <a:t> </a:t>
            </a:r>
            <a:r>
              <a:rPr lang="en-US" sz="2800" dirty="0" err="1">
                <a:latin typeface="+mj-lt"/>
              </a:rPr>
              <a:t>hiệu</a:t>
            </a:r>
            <a:r>
              <a:rPr lang="en-US" sz="2800" dirty="0">
                <a:latin typeface="+mj-lt"/>
              </a:rPr>
              <a:t> </a:t>
            </a:r>
            <a:r>
              <a:rPr lang="en-US" sz="2800" dirty="0" err="1">
                <a:latin typeface="+mj-lt"/>
              </a:rPr>
              <a:t>với</a:t>
            </a:r>
            <a:r>
              <a:rPr lang="en-US" sz="2800" dirty="0">
                <a:latin typeface="+mj-lt"/>
              </a:rPr>
              <a:t> </a:t>
            </a:r>
            <a:r>
              <a:rPr lang="en-US" sz="2800" dirty="0" err="1">
                <a:latin typeface="+mj-lt"/>
              </a:rPr>
              <a:t>phím</a:t>
            </a:r>
            <a:r>
              <a:rPr lang="en-US" sz="2800" dirty="0">
                <a:latin typeface="+mj-lt"/>
              </a:rPr>
              <a:t> </a:t>
            </a:r>
            <a:r>
              <a:rPr lang="en-US" sz="2800" dirty="0" err="1">
                <a:latin typeface="+mj-lt"/>
              </a:rPr>
              <a:t>nào</a:t>
            </a:r>
            <a:r>
              <a:rPr lang="en-US" sz="2800" dirty="0">
                <a:latin typeface="+mj-lt"/>
              </a:rPr>
              <a:t> </a:t>
            </a:r>
            <a:r>
              <a:rPr lang="en-US" sz="2800" dirty="0" err="1">
                <a:latin typeface="+mj-lt"/>
              </a:rPr>
              <a:t>nữa</a:t>
            </a:r>
            <a:r>
              <a:rPr lang="en-US" sz="2800" dirty="0">
                <a:latin typeface="+mj-lt"/>
              </a:rPr>
              <a:t>?</a:t>
            </a:r>
          </a:p>
        </p:txBody>
      </p:sp>
      <p:grpSp>
        <p:nvGrpSpPr>
          <p:cNvPr id="16" name="Group 15"/>
          <p:cNvGrpSpPr>
            <a:grpSpLocks/>
          </p:cNvGrpSpPr>
          <p:nvPr/>
        </p:nvGrpSpPr>
        <p:grpSpPr bwMode="auto">
          <a:xfrm>
            <a:off x="273050" y="3843338"/>
            <a:ext cx="7861300" cy="1870075"/>
            <a:chOff x="325039" y="3740229"/>
            <a:chExt cx="7860987" cy="1870403"/>
          </a:xfrm>
        </p:grpSpPr>
        <p:pic>
          <p:nvPicPr>
            <p:cNvPr id="7176"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 y="4041747"/>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220" y="3920303"/>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2626" y="3740229"/>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062" y="3843474"/>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158" y="3948878"/>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037832"/>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843" y="3903799"/>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889347"/>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9153" y="3910778"/>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310" y="3859623"/>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6"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039" y="4978461"/>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7208" y="4927537"/>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9172" y="4886980"/>
              <a:ext cx="3910154"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9"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9550" y="5010557"/>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6324600" y="4876800"/>
            <a:ext cx="1543050" cy="9080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ircle(in)">
                                      <p:cBhvr>
                                        <p:cTn id="1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273050" y="2717800"/>
            <a:ext cx="8642350" cy="954088"/>
          </a:xfrm>
          <a:prstGeom prst="rect">
            <a:avLst/>
          </a:prstGeom>
          <a:noFill/>
        </p:spPr>
        <p:txBody>
          <a:bodyPr>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b="1" dirty="0" err="1">
                <a:solidFill>
                  <a:srgbClr val="FF0000"/>
                </a:solidFill>
                <a:latin typeface="+mj-lt"/>
              </a:rPr>
              <a:t>chọn</a:t>
            </a:r>
            <a:r>
              <a:rPr lang="en-US" sz="2800" b="1" dirty="0">
                <a:solidFill>
                  <a:srgbClr val="FF0000"/>
                </a:solidFill>
                <a:latin typeface="+mj-lt"/>
              </a:rPr>
              <a:t> </a:t>
            </a:r>
            <a:r>
              <a:rPr lang="en-US" sz="2800" b="1" dirty="0" err="1">
                <a:solidFill>
                  <a:srgbClr val="FF0000"/>
                </a:solidFill>
                <a:latin typeface="+mj-lt"/>
              </a:rPr>
              <a:t>chữ</a:t>
            </a:r>
            <a:r>
              <a:rPr lang="en-US" sz="2800" b="1" dirty="0">
                <a:solidFill>
                  <a:srgbClr val="FF0000"/>
                </a:solidFill>
                <a:latin typeface="+mj-lt"/>
              </a:rPr>
              <a:t> in </a:t>
            </a:r>
            <a:r>
              <a:rPr lang="en-US" sz="2800" b="1" dirty="0" err="1">
                <a:solidFill>
                  <a:srgbClr val="FF0000"/>
                </a:solidFill>
                <a:latin typeface="+mj-lt"/>
              </a:rPr>
              <a:t>đậm</a:t>
            </a:r>
            <a:r>
              <a:rPr lang="en-US" sz="2800" b="1" dirty="0">
                <a:solidFill>
                  <a:srgbClr val="FF0000"/>
                </a:solidFill>
                <a:latin typeface="+mj-lt"/>
              </a:rPr>
              <a:t> </a:t>
            </a:r>
            <a:r>
              <a:rPr lang="en-US" sz="2800" dirty="0" err="1">
                <a:latin typeface="+mj-lt"/>
              </a:rPr>
              <a:t>thì</a:t>
            </a:r>
            <a:r>
              <a:rPr lang="en-US" sz="2800" dirty="0">
                <a:latin typeface="+mj-lt"/>
              </a:rPr>
              <a:t> ta </a:t>
            </a:r>
            <a:r>
              <a:rPr lang="en-US" sz="2800" dirty="0" err="1">
                <a:latin typeface="+mj-lt"/>
              </a:rPr>
              <a:t>chọn</a:t>
            </a:r>
            <a:r>
              <a:rPr lang="en-US" sz="2800" dirty="0">
                <a:latin typeface="+mj-lt"/>
              </a:rPr>
              <a:t> </a:t>
            </a:r>
            <a:r>
              <a:rPr lang="en-US" sz="2800" dirty="0" err="1">
                <a:latin typeface="+mj-lt"/>
              </a:rPr>
              <a:t>nút</a:t>
            </a:r>
            <a:r>
              <a:rPr lang="en-US" sz="2800" dirty="0">
                <a:latin typeface="+mj-lt"/>
              </a:rPr>
              <a:t> </a:t>
            </a:r>
            <a:r>
              <a:rPr lang="en-US" sz="2800" dirty="0" err="1">
                <a:latin typeface="+mj-lt"/>
              </a:rPr>
              <a:t>lệnh</a:t>
            </a:r>
            <a:r>
              <a:rPr lang="en-US" sz="2800" dirty="0">
                <a:latin typeface="+mj-lt"/>
              </a:rPr>
              <a:t> </a:t>
            </a:r>
            <a:r>
              <a:rPr lang="en-US" sz="2800" dirty="0" err="1">
                <a:latin typeface="+mj-lt"/>
              </a:rPr>
              <a:t>nào</a:t>
            </a:r>
            <a:r>
              <a:rPr lang="en-US" sz="2800" dirty="0">
                <a:latin typeface="+mj-lt"/>
              </a:rPr>
              <a:t> </a:t>
            </a:r>
            <a:r>
              <a:rPr lang="en-US" sz="2800" dirty="0" err="1">
                <a:latin typeface="+mj-lt"/>
              </a:rPr>
              <a:t>sau</a:t>
            </a:r>
            <a:r>
              <a:rPr lang="en-US" sz="2800" dirty="0">
                <a:latin typeface="+mj-lt"/>
              </a:rPr>
              <a:t> </a:t>
            </a:r>
            <a:r>
              <a:rPr lang="en-US" sz="2800" dirty="0" err="1">
                <a:latin typeface="+mj-lt"/>
              </a:rPr>
              <a:t>đây</a:t>
            </a:r>
            <a:r>
              <a:rPr lang="en-US" sz="2800" dirty="0">
                <a:latin typeface="+mj-lt"/>
              </a:rPr>
              <a:t>?</a:t>
            </a:r>
          </a:p>
        </p:txBody>
      </p:sp>
      <p:grpSp>
        <p:nvGrpSpPr>
          <p:cNvPr id="16" name="Group 15"/>
          <p:cNvGrpSpPr>
            <a:grpSpLocks/>
          </p:cNvGrpSpPr>
          <p:nvPr/>
        </p:nvGrpSpPr>
        <p:grpSpPr bwMode="auto">
          <a:xfrm>
            <a:off x="422275" y="3843338"/>
            <a:ext cx="7859713" cy="1870075"/>
            <a:chOff x="325039" y="3740229"/>
            <a:chExt cx="7860987" cy="1870403"/>
          </a:xfrm>
        </p:grpSpPr>
        <p:pic>
          <p:nvPicPr>
            <p:cNvPr id="8200"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 y="4041747"/>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220" y="3920303"/>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2626" y="3740229"/>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062" y="3843474"/>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158" y="3948878"/>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037832"/>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843" y="3903799"/>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889347"/>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8"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9153" y="3910778"/>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9"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310" y="3859623"/>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039" y="4978461"/>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11"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7208" y="4927537"/>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12"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9172" y="4886980"/>
              <a:ext cx="3910154"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13"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9550" y="5010557"/>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6688138" y="3908425"/>
            <a:ext cx="1050925" cy="9080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ircle(in)">
                                      <p:cBhvr>
                                        <p:cTn id="1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284163" y="2717800"/>
            <a:ext cx="8631237" cy="954088"/>
          </a:xfrm>
          <a:prstGeom prst="rect">
            <a:avLst/>
          </a:prstGeom>
          <a:noFill/>
        </p:spPr>
        <p:txBody>
          <a:bodyPr>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b="1" dirty="0" err="1">
                <a:solidFill>
                  <a:srgbClr val="FF0000"/>
                </a:solidFill>
                <a:latin typeface="+mj-lt"/>
              </a:rPr>
              <a:t>xóa</a:t>
            </a:r>
            <a:r>
              <a:rPr lang="en-US" sz="2800" b="1" dirty="0">
                <a:solidFill>
                  <a:srgbClr val="FF0000"/>
                </a:solidFill>
                <a:latin typeface="+mj-lt"/>
              </a:rPr>
              <a:t> </a:t>
            </a:r>
            <a:r>
              <a:rPr lang="en-US" sz="2800" b="1" dirty="0" err="1">
                <a:solidFill>
                  <a:srgbClr val="FF0000"/>
                </a:solidFill>
                <a:latin typeface="+mj-lt"/>
              </a:rPr>
              <a:t>phần</a:t>
            </a:r>
            <a:r>
              <a:rPr lang="en-US" sz="2800" b="1" dirty="0">
                <a:solidFill>
                  <a:srgbClr val="FF0000"/>
                </a:solidFill>
                <a:latin typeface="+mj-lt"/>
              </a:rPr>
              <a:t> </a:t>
            </a:r>
            <a:r>
              <a:rPr lang="en-US" sz="2800" b="1" dirty="0" err="1">
                <a:solidFill>
                  <a:srgbClr val="FF0000"/>
                </a:solidFill>
                <a:latin typeface="+mj-lt"/>
              </a:rPr>
              <a:t>văn</a:t>
            </a:r>
            <a:r>
              <a:rPr lang="en-US" sz="2800" b="1" dirty="0">
                <a:solidFill>
                  <a:srgbClr val="FF0000"/>
                </a:solidFill>
                <a:latin typeface="+mj-lt"/>
              </a:rPr>
              <a:t> </a:t>
            </a:r>
            <a:r>
              <a:rPr lang="en-US" sz="2800" b="1" dirty="0" err="1">
                <a:solidFill>
                  <a:srgbClr val="FF0000"/>
                </a:solidFill>
                <a:latin typeface="+mj-lt"/>
              </a:rPr>
              <a:t>bản</a:t>
            </a:r>
            <a:r>
              <a:rPr lang="en-US" sz="2800" b="1" dirty="0">
                <a:solidFill>
                  <a:srgbClr val="FF0000"/>
                </a:solidFill>
                <a:latin typeface="+mj-lt"/>
              </a:rPr>
              <a:t> </a:t>
            </a:r>
            <a:r>
              <a:rPr lang="en-US" sz="2800" dirty="0" err="1">
                <a:latin typeface="+mj-lt"/>
              </a:rPr>
              <a:t>thì</a:t>
            </a:r>
            <a:r>
              <a:rPr lang="en-US" sz="2800" dirty="0">
                <a:latin typeface="+mj-lt"/>
              </a:rPr>
              <a:t> ta </a:t>
            </a:r>
            <a:r>
              <a:rPr lang="en-US" sz="2800" dirty="0" err="1">
                <a:latin typeface="+mj-lt"/>
              </a:rPr>
              <a:t>nhấn</a:t>
            </a:r>
            <a:r>
              <a:rPr lang="en-US" sz="2800" dirty="0">
                <a:latin typeface="+mj-lt"/>
              </a:rPr>
              <a:t> </a:t>
            </a:r>
            <a:r>
              <a:rPr lang="en-US" sz="2800" dirty="0" err="1">
                <a:latin typeface="+mj-lt"/>
              </a:rPr>
              <a:t>phím</a:t>
            </a:r>
            <a:r>
              <a:rPr lang="en-US" sz="2800" dirty="0">
                <a:latin typeface="+mj-lt"/>
              </a:rPr>
              <a:t> </a:t>
            </a:r>
            <a:r>
              <a:rPr lang="en-US" sz="2800" dirty="0" err="1">
                <a:latin typeface="+mj-lt"/>
              </a:rPr>
              <a:t>nào</a:t>
            </a:r>
            <a:r>
              <a:rPr lang="en-US" sz="2800" dirty="0">
                <a:latin typeface="+mj-lt"/>
              </a:rPr>
              <a:t> </a:t>
            </a:r>
            <a:r>
              <a:rPr lang="en-US" sz="2800" dirty="0" err="1">
                <a:latin typeface="+mj-lt"/>
              </a:rPr>
              <a:t>sau</a:t>
            </a:r>
            <a:r>
              <a:rPr lang="en-US" sz="2800" dirty="0">
                <a:latin typeface="+mj-lt"/>
              </a:rPr>
              <a:t> </a:t>
            </a:r>
            <a:r>
              <a:rPr lang="en-US" sz="2800" dirty="0" err="1">
                <a:latin typeface="+mj-lt"/>
              </a:rPr>
              <a:t>đây</a:t>
            </a:r>
            <a:r>
              <a:rPr lang="en-US" sz="2800" dirty="0">
                <a:latin typeface="+mj-lt"/>
              </a:rPr>
              <a:t>?</a:t>
            </a:r>
          </a:p>
        </p:txBody>
      </p:sp>
      <p:grpSp>
        <p:nvGrpSpPr>
          <p:cNvPr id="16" name="Group 15"/>
          <p:cNvGrpSpPr>
            <a:grpSpLocks/>
          </p:cNvGrpSpPr>
          <p:nvPr/>
        </p:nvGrpSpPr>
        <p:grpSpPr bwMode="auto">
          <a:xfrm>
            <a:off x="273050" y="3843338"/>
            <a:ext cx="7861300" cy="1870075"/>
            <a:chOff x="325039" y="3740229"/>
            <a:chExt cx="7860987" cy="1870403"/>
          </a:xfrm>
        </p:grpSpPr>
        <p:pic>
          <p:nvPicPr>
            <p:cNvPr id="922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 y="4041747"/>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220" y="3920303"/>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2626" y="3740229"/>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062" y="3843474"/>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158" y="3948878"/>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037832"/>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843" y="3903799"/>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889347"/>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9153" y="3910778"/>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310" y="3859623"/>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039" y="4978461"/>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35"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7208" y="4927537"/>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36"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9172" y="4886980"/>
              <a:ext cx="3910154"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37"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9550" y="5010557"/>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1135063" y="4959350"/>
            <a:ext cx="1543050" cy="9080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ircle(in)">
                                      <p:cBhvr>
                                        <p:cTn id="1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284163" y="2717800"/>
            <a:ext cx="8631237" cy="954088"/>
          </a:xfrm>
          <a:prstGeom prst="rect">
            <a:avLst/>
          </a:prstGeom>
          <a:noFill/>
        </p:spPr>
        <p:txBody>
          <a:bodyPr>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b="1" dirty="0" err="1">
                <a:solidFill>
                  <a:srgbClr val="FF0000"/>
                </a:solidFill>
                <a:latin typeface="+mj-lt"/>
              </a:rPr>
              <a:t>cắt</a:t>
            </a:r>
            <a:r>
              <a:rPr lang="en-US" sz="2800" b="1" dirty="0">
                <a:solidFill>
                  <a:srgbClr val="FF0000"/>
                </a:solidFill>
                <a:latin typeface="+mj-lt"/>
              </a:rPr>
              <a:t> </a:t>
            </a:r>
            <a:r>
              <a:rPr lang="en-US" sz="2800" b="1" dirty="0" err="1">
                <a:solidFill>
                  <a:srgbClr val="FF0000"/>
                </a:solidFill>
                <a:latin typeface="+mj-lt"/>
              </a:rPr>
              <a:t>phần</a:t>
            </a:r>
            <a:r>
              <a:rPr lang="en-US" sz="2800" b="1" dirty="0">
                <a:solidFill>
                  <a:srgbClr val="FF0000"/>
                </a:solidFill>
                <a:latin typeface="+mj-lt"/>
              </a:rPr>
              <a:t> </a:t>
            </a:r>
            <a:r>
              <a:rPr lang="en-US" sz="2800" b="1" dirty="0" err="1">
                <a:solidFill>
                  <a:srgbClr val="FF0000"/>
                </a:solidFill>
                <a:latin typeface="+mj-lt"/>
              </a:rPr>
              <a:t>văn</a:t>
            </a:r>
            <a:r>
              <a:rPr lang="en-US" sz="2800" b="1" dirty="0">
                <a:solidFill>
                  <a:srgbClr val="FF0000"/>
                </a:solidFill>
                <a:latin typeface="+mj-lt"/>
              </a:rPr>
              <a:t> </a:t>
            </a:r>
            <a:r>
              <a:rPr lang="en-US" sz="2800" b="1" dirty="0" err="1">
                <a:solidFill>
                  <a:srgbClr val="FF0000"/>
                </a:solidFill>
                <a:latin typeface="+mj-lt"/>
              </a:rPr>
              <a:t>bản</a:t>
            </a:r>
            <a:r>
              <a:rPr lang="en-US" sz="2800" b="1" dirty="0">
                <a:solidFill>
                  <a:srgbClr val="FF0000"/>
                </a:solidFill>
                <a:latin typeface="+mj-lt"/>
              </a:rPr>
              <a:t> </a:t>
            </a:r>
            <a:r>
              <a:rPr lang="en-US" sz="2800" dirty="0" err="1">
                <a:latin typeface="+mj-lt"/>
              </a:rPr>
              <a:t>thì</a:t>
            </a:r>
            <a:r>
              <a:rPr lang="en-US" sz="2800" dirty="0">
                <a:latin typeface="+mj-lt"/>
              </a:rPr>
              <a:t> ta </a:t>
            </a:r>
            <a:r>
              <a:rPr lang="en-US" sz="2800" dirty="0" err="1">
                <a:latin typeface="+mj-lt"/>
              </a:rPr>
              <a:t>nhấn</a:t>
            </a:r>
            <a:r>
              <a:rPr lang="en-US" sz="2800" dirty="0">
                <a:latin typeface="+mj-lt"/>
              </a:rPr>
              <a:t> </a:t>
            </a:r>
            <a:r>
              <a:rPr lang="en-US" sz="2800" dirty="0" err="1">
                <a:latin typeface="+mj-lt"/>
              </a:rPr>
              <a:t>phím</a:t>
            </a:r>
            <a:r>
              <a:rPr lang="en-US" sz="2800" dirty="0">
                <a:latin typeface="+mj-lt"/>
              </a:rPr>
              <a:t> </a:t>
            </a:r>
            <a:r>
              <a:rPr lang="en-US" sz="2800" dirty="0" err="1">
                <a:latin typeface="+mj-lt"/>
              </a:rPr>
              <a:t>nào</a:t>
            </a:r>
            <a:r>
              <a:rPr lang="en-US" sz="2800" dirty="0">
                <a:latin typeface="+mj-lt"/>
              </a:rPr>
              <a:t> </a:t>
            </a:r>
            <a:r>
              <a:rPr lang="en-US" sz="2800" dirty="0" err="1">
                <a:latin typeface="+mj-lt"/>
              </a:rPr>
              <a:t>sau</a:t>
            </a:r>
            <a:r>
              <a:rPr lang="en-US" sz="2800" dirty="0">
                <a:latin typeface="+mj-lt"/>
              </a:rPr>
              <a:t> </a:t>
            </a:r>
            <a:r>
              <a:rPr lang="en-US" sz="2800" dirty="0" err="1">
                <a:latin typeface="+mj-lt"/>
              </a:rPr>
              <a:t>đây</a:t>
            </a:r>
            <a:r>
              <a:rPr lang="en-US" sz="2800" dirty="0">
                <a:latin typeface="+mj-lt"/>
              </a:rPr>
              <a:t>?</a:t>
            </a:r>
          </a:p>
        </p:txBody>
      </p:sp>
      <p:grpSp>
        <p:nvGrpSpPr>
          <p:cNvPr id="16" name="Group 15"/>
          <p:cNvGrpSpPr>
            <a:grpSpLocks/>
          </p:cNvGrpSpPr>
          <p:nvPr/>
        </p:nvGrpSpPr>
        <p:grpSpPr bwMode="auto">
          <a:xfrm>
            <a:off x="273050" y="3843338"/>
            <a:ext cx="7861300" cy="1870075"/>
            <a:chOff x="325039" y="3740229"/>
            <a:chExt cx="7860987" cy="1870403"/>
          </a:xfrm>
        </p:grpSpPr>
        <p:pic>
          <p:nvPicPr>
            <p:cNvPr id="10248"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 y="4041747"/>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220" y="3920303"/>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2626" y="3740229"/>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062" y="3843474"/>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158" y="3948878"/>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037832"/>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4"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9843" y="3903799"/>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5"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889347"/>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6"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9153" y="3910778"/>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7"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310" y="3859623"/>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8"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039" y="4978461"/>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9"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7208" y="4927537"/>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0"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9172" y="4886980"/>
              <a:ext cx="3910154"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1"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9550" y="5010557"/>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4370388" y="3978275"/>
            <a:ext cx="1138237" cy="7572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ircle(in)">
                                      <p:cBhvr>
                                        <p:cTn id="1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22553" y="1524000"/>
            <a:ext cx="2762295" cy="923330"/>
          </a:xfrm>
          <a:prstGeom prst="rect">
            <a:avLst/>
          </a:prstGeom>
          <a:noFill/>
        </p:spPr>
        <p:txBody>
          <a:bodyPr wrap="none">
            <a:spAutoFit/>
          </a:bodyPr>
          <a:lstStyle/>
          <a:p>
            <a:pPr algn="ctr">
              <a:defRPr/>
            </a:pPr>
            <a:r>
              <a:rPr lang="en-US" sz="5400" b="1" dirty="0" err="1">
                <a:ln w="18000">
                  <a:solidFill>
                    <a:srgbClr val="FF0000"/>
                  </a:solidFill>
                  <a:prstDash val="solid"/>
                  <a:miter lim="800000"/>
                </a:ln>
                <a:noFill/>
                <a:effectLst>
                  <a:outerShdw blurRad="25500" dist="23000" dir="7020000" algn="tl">
                    <a:srgbClr val="000000">
                      <a:alpha val="50000"/>
                    </a:srgbClr>
                  </a:outerShdw>
                </a:effectLst>
              </a:rPr>
              <a:t>Đố</a:t>
            </a:r>
            <a:r>
              <a:rPr lang="en-US" sz="5400" b="1" dirty="0">
                <a:ln w="18000">
                  <a:solidFill>
                    <a:srgbClr val="FF0000"/>
                  </a:solidFill>
                  <a:prstDash val="solid"/>
                  <a:miter lim="800000"/>
                </a:ln>
                <a:noFill/>
                <a:effectLst>
                  <a:outerShdw blurRad="25500" dist="23000" dir="7020000" algn="tl">
                    <a:srgbClr val="000000">
                      <a:alpha val="50000"/>
                    </a:srgbClr>
                  </a:outerShdw>
                </a:effectLst>
              </a:rPr>
              <a:t> </a:t>
            </a:r>
            <a:r>
              <a:rPr lang="en-US" sz="5400" b="1" dirty="0" err="1">
                <a:ln w="18000">
                  <a:solidFill>
                    <a:srgbClr val="FF0000"/>
                  </a:solidFill>
                  <a:prstDash val="solid"/>
                  <a:miter lim="800000"/>
                </a:ln>
                <a:noFill/>
                <a:effectLst>
                  <a:outerShdw blurRad="25500" dist="23000" dir="7020000" algn="tl">
                    <a:srgbClr val="000000">
                      <a:alpha val="50000"/>
                    </a:srgbClr>
                  </a:outerShdw>
                </a:effectLst>
              </a:rPr>
              <a:t>bạn</a:t>
            </a:r>
            <a:r>
              <a:rPr lang="en-US" sz="5400" b="1" dirty="0">
                <a:ln w="18000">
                  <a:solidFill>
                    <a:srgbClr val="FF0000"/>
                  </a:solidFill>
                  <a:prstDash val="solid"/>
                  <a:miter lim="800000"/>
                </a:ln>
                <a:noFill/>
                <a:effectLst>
                  <a:outerShdw blurRad="25500" dist="23000" dir="7020000" algn="tl">
                    <a:srgbClr val="000000">
                      <a:alpha val="50000"/>
                    </a:srgbClr>
                  </a:outerShdw>
                </a:effectLst>
              </a:rPr>
              <a:t>!</a:t>
            </a:r>
          </a:p>
        </p:txBody>
      </p:sp>
      <p:sp>
        <p:nvSpPr>
          <p:cNvPr id="15" name="TextBox 14"/>
          <p:cNvSpPr txBox="1"/>
          <p:nvPr/>
        </p:nvSpPr>
        <p:spPr>
          <a:xfrm>
            <a:off x="284163" y="2717800"/>
            <a:ext cx="8631237" cy="954088"/>
          </a:xfrm>
          <a:prstGeom prst="rect">
            <a:avLst/>
          </a:prstGeom>
          <a:noFill/>
        </p:spPr>
        <p:txBody>
          <a:bodyPr>
            <a:spAutoFit/>
          </a:bodyPr>
          <a:lstStyle/>
          <a:p>
            <a:pPr algn="just">
              <a:defRPr/>
            </a:pPr>
            <a:r>
              <a:rPr lang="en-US" sz="2800" dirty="0" err="1">
                <a:latin typeface="+mj-lt"/>
              </a:rPr>
              <a:t>Nếu</a:t>
            </a:r>
            <a:r>
              <a:rPr lang="en-US" sz="2800" dirty="0">
                <a:latin typeface="+mj-lt"/>
              </a:rPr>
              <a:t> </a:t>
            </a:r>
            <a:r>
              <a:rPr lang="en-US" sz="2800" dirty="0" err="1">
                <a:latin typeface="+mj-lt"/>
              </a:rPr>
              <a:t>muốn</a:t>
            </a:r>
            <a:r>
              <a:rPr lang="en-US" sz="2800" dirty="0">
                <a:latin typeface="+mj-lt"/>
              </a:rPr>
              <a:t> </a:t>
            </a:r>
            <a:r>
              <a:rPr lang="en-US" sz="2800" b="1" dirty="0" err="1">
                <a:solidFill>
                  <a:srgbClr val="FF0000"/>
                </a:solidFill>
                <a:latin typeface="+mj-lt"/>
              </a:rPr>
              <a:t>tạo</a:t>
            </a:r>
            <a:r>
              <a:rPr lang="en-US" sz="2800" b="1" dirty="0">
                <a:solidFill>
                  <a:srgbClr val="FF0000"/>
                </a:solidFill>
                <a:latin typeface="+mj-lt"/>
              </a:rPr>
              <a:t> </a:t>
            </a:r>
            <a:r>
              <a:rPr lang="en-US" sz="2800" b="1" dirty="0" err="1">
                <a:solidFill>
                  <a:srgbClr val="FF0000"/>
                </a:solidFill>
                <a:latin typeface="+mj-lt"/>
              </a:rPr>
              <a:t>thư</a:t>
            </a:r>
            <a:r>
              <a:rPr lang="en-US" sz="2800" b="1" dirty="0">
                <a:solidFill>
                  <a:srgbClr val="FF0000"/>
                </a:solidFill>
                <a:latin typeface="+mj-lt"/>
              </a:rPr>
              <a:t> </a:t>
            </a:r>
            <a:r>
              <a:rPr lang="en-US" sz="2800" b="1" dirty="0" err="1">
                <a:solidFill>
                  <a:srgbClr val="FF0000"/>
                </a:solidFill>
                <a:latin typeface="+mj-lt"/>
              </a:rPr>
              <a:t>mục</a:t>
            </a:r>
            <a:r>
              <a:rPr lang="en-US" sz="2800" b="1" dirty="0">
                <a:solidFill>
                  <a:srgbClr val="FF0000"/>
                </a:solidFill>
                <a:latin typeface="+mj-lt"/>
              </a:rPr>
              <a:t> </a:t>
            </a:r>
            <a:r>
              <a:rPr lang="en-US" sz="2800" b="1" dirty="0" err="1">
                <a:solidFill>
                  <a:srgbClr val="FF0000"/>
                </a:solidFill>
                <a:latin typeface="+mj-lt"/>
              </a:rPr>
              <a:t>của</a:t>
            </a:r>
            <a:r>
              <a:rPr lang="en-US" sz="2800" b="1" dirty="0">
                <a:solidFill>
                  <a:srgbClr val="FF0000"/>
                </a:solidFill>
                <a:latin typeface="+mj-lt"/>
              </a:rPr>
              <a:t> </a:t>
            </a:r>
            <a:r>
              <a:rPr lang="en-US" sz="2800" b="1" dirty="0" err="1">
                <a:solidFill>
                  <a:srgbClr val="FF0000"/>
                </a:solidFill>
                <a:latin typeface="+mj-lt"/>
              </a:rPr>
              <a:t>em</a:t>
            </a:r>
            <a:r>
              <a:rPr lang="en-US" sz="2800" b="1" dirty="0">
                <a:solidFill>
                  <a:srgbClr val="FF0000"/>
                </a:solidFill>
                <a:latin typeface="+mj-lt"/>
              </a:rPr>
              <a:t> </a:t>
            </a:r>
            <a:r>
              <a:rPr lang="en-US" sz="2800" b="1" dirty="0" err="1">
                <a:solidFill>
                  <a:srgbClr val="FF0000"/>
                </a:solidFill>
                <a:latin typeface="+mj-lt"/>
              </a:rPr>
              <a:t>vào</a:t>
            </a:r>
            <a:r>
              <a:rPr lang="en-US" sz="2800" b="1" dirty="0">
                <a:solidFill>
                  <a:srgbClr val="FF0000"/>
                </a:solidFill>
                <a:latin typeface="+mj-lt"/>
              </a:rPr>
              <a:t> ổ </a:t>
            </a:r>
            <a:r>
              <a:rPr lang="en-US" sz="2800" b="1" dirty="0" err="1">
                <a:solidFill>
                  <a:srgbClr val="FF0000"/>
                </a:solidFill>
                <a:latin typeface="+mj-lt"/>
              </a:rPr>
              <a:t>đĩa</a:t>
            </a:r>
            <a:r>
              <a:rPr lang="en-US" sz="2800" b="1" dirty="0">
                <a:solidFill>
                  <a:srgbClr val="FF0000"/>
                </a:solidFill>
                <a:latin typeface="+mj-lt"/>
              </a:rPr>
              <a:t> D </a:t>
            </a:r>
            <a:r>
              <a:rPr lang="en-US" sz="2800" dirty="0" err="1">
                <a:latin typeface="+mj-lt"/>
              </a:rPr>
              <a:t>thì</a:t>
            </a:r>
            <a:r>
              <a:rPr lang="en-US" sz="2800" dirty="0">
                <a:latin typeface="+mj-lt"/>
              </a:rPr>
              <a:t> ta </a:t>
            </a:r>
            <a:r>
              <a:rPr lang="en-US" sz="2800" dirty="0" err="1">
                <a:latin typeface="+mj-lt"/>
              </a:rPr>
              <a:t>chọn</a:t>
            </a:r>
            <a:r>
              <a:rPr lang="en-US" sz="2800" dirty="0">
                <a:latin typeface="+mj-lt"/>
              </a:rPr>
              <a:t> </a:t>
            </a:r>
            <a:r>
              <a:rPr lang="en-US" sz="2800" dirty="0" err="1">
                <a:latin typeface="+mj-lt"/>
              </a:rPr>
              <a:t>nút</a:t>
            </a:r>
            <a:r>
              <a:rPr lang="en-US" sz="2800" dirty="0">
                <a:latin typeface="+mj-lt"/>
              </a:rPr>
              <a:t> </a:t>
            </a:r>
            <a:r>
              <a:rPr lang="en-US" sz="2800" dirty="0" err="1">
                <a:latin typeface="+mj-lt"/>
              </a:rPr>
              <a:t>lệnh</a:t>
            </a:r>
            <a:r>
              <a:rPr lang="en-US" sz="2800" dirty="0">
                <a:latin typeface="+mj-lt"/>
              </a:rPr>
              <a:t> </a:t>
            </a:r>
            <a:r>
              <a:rPr lang="en-US" sz="2800" dirty="0" err="1">
                <a:latin typeface="+mj-lt"/>
              </a:rPr>
              <a:t>nào</a:t>
            </a:r>
            <a:r>
              <a:rPr lang="en-US" sz="2800" dirty="0">
                <a:latin typeface="+mj-lt"/>
              </a:rPr>
              <a:t> </a:t>
            </a:r>
            <a:r>
              <a:rPr lang="en-US" sz="2800" dirty="0" err="1">
                <a:latin typeface="+mj-lt"/>
              </a:rPr>
              <a:t>sau</a:t>
            </a:r>
            <a:r>
              <a:rPr lang="en-US" sz="2800" dirty="0">
                <a:latin typeface="+mj-lt"/>
              </a:rPr>
              <a:t> </a:t>
            </a:r>
            <a:r>
              <a:rPr lang="en-US" sz="2800" dirty="0" err="1">
                <a:latin typeface="+mj-lt"/>
              </a:rPr>
              <a:t>đây</a:t>
            </a:r>
            <a:r>
              <a:rPr lang="en-US" sz="2800" dirty="0">
                <a:latin typeface="+mj-lt"/>
              </a:rPr>
              <a:t>?</a:t>
            </a:r>
          </a:p>
        </p:txBody>
      </p:sp>
      <p:sp>
        <p:nvSpPr>
          <p:cNvPr id="19" name="Arc 18"/>
          <p:cNvSpPr/>
          <p:nvPr/>
        </p:nvSpPr>
        <p:spPr>
          <a:xfrm>
            <a:off x="2289175" y="3843338"/>
            <a:ext cx="533400" cy="731837"/>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Oval 19"/>
          <p:cNvSpPr/>
          <p:nvPr/>
        </p:nvSpPr>
        <p:spPr>
          <a:xfrm>
            <a:off x="7148513" y="4956175"/>
            <a:ext cx="1995487" cy="7969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pSp>
        <p:nvGrpSpPr>
          <p:cNvPr id="9" name="Group 8"/>
          <p:cNvGrpSpPr>
            <a:grpSpLocks/>
          </p:cNvGrpSpPr>
          <p:nvPr/>
        </p:nvGrpSpPr>
        <p:grpSpPr bwMode="auto">
          <a:xfrm>
            <a:off x="273050" y="3843338"/>
            <a:ext cx="8667750" cy="1909762"/>
            <a:chOff x="273206" y="3843474"/>
            <a:chExt cx="8667774" cy="1909475"/>
          </a:xfrm>
        </p:grpSpPr>
        <p:pic>
          <p:nvPicPr>
            <p:cNvPr id="11272"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922" y="4144992"/>
              <a:ext cx="85010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4387" y="4023548"/>
              <a:ext cx="649654"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0793" y="3843474"/>
              <a:ext cx="533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69229" y="3946719"/>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7325" y="4052123"/>
              <a:ext cx="554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6567" y="4141077"/>
              <a:ext cx="347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8010" y="4007044"/>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43567" y="3992592"/>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37320" y="4014023"/>
              <a:ext cx="533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1"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48477" y="3962868"/>
              <a:ext cx="5238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2"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3206" y="5081706"/>
              <a:ext cx="871537" cy="6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83"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25375" y="5030782"/>
              <a:ext cx="1049337" cy="68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84"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63121" y="5029297"/>
              <a:ext cx="3385508" cy="7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85"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27717" y="5113802"/>
              <a:ext cx="9334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86"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28029" y="5093086"/>
              <a:ext cx="1512951" cy="49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down)">
                                      <p:cBhvr>
                                        <p:cTn id="14" dur="500"/>
                                        <p:tgtEl>
                                          <p:spTgt spid="2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2716</TotalTime>
  <Words>671</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UTM ViceroyJF</vt:lpstr>
      <vt:lpstr>UTM Americana EB</vt:lpstr>
      <vt:lpstr>Times New Roman</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cdspqt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Thi My Phuong</dc:creator>
  <cp:lastModifiedBy>SKY</cp:lastModifiedBy>
  <cp:revision>338</cp:revision>
  <dcterms:created xsi:type="dcterms:W3CDTF">2009-02-23T22:49:59Z</dcterms:created>
  <dcterms:modified xsi:type="dcterms:W3CDTF">2020-03-10T09:39:59Z</dcterms:modified>
</cp:coreProperties>
</file>